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90" r:id="rId3"/>
    <p:sldId id="291" r:id="rId4"/>
    <p:sldId id="292" r:id="rId5"/>
    <p:sldId id="321" r:id="rId6"/>
    <p:sldId id="268" r:id="rId7"/>
    <p:sldId id="293" r:id="rId8"/>
    <p:sldId id="260" r:id="rId9"/>
    <p:sldId id="262" r:id="rId10"/>
    <p:sldId id="322" r:id="rId11"/>
    <p:sldId id="295" r:id="rId12"/>
    <p:sldId id="296" r:id="rId13"/>
    <p:sldId id="297" r:id="rId14"/>
    <p:sldId id="320" r:id="rId15"/>
    <p:sldId id="324" r:id="rId16"/>
    <p:sldId id="325" r:id="rId17"/>
    <p:sldId id="298" r:id="rId18"/>
    <p:sldId id="299" r:id="rId19"/>
    <p:sldId id="323" r:id="rId20"/>
    <p:sldId id="326" r:id="rId21"/>
    <p:sldId id="300" r:id="rId22"/>
    <p:sldId id="301" r:id="rId23"/>
    <p:sldId id="302" r:id="rId24"/>
    <p:sldId id="304" r:id="rId25"/>
    <p:sldId id="305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C1A8393-7BE6-9349-9DED-EE83C3F69A53}">
          <p14:sldIdLst>
            <p14:sldId id="256"/>
            <p14:sldId id="290"/>
            <p14:sldId id="291"/>
            <p14:sldId id="292"/>
            <p14:sldId id="321"/>
            <p14:sldId id="268"/>
            <p14:sldId id="293"/>
            <p14:sldId id="260"/>
            <p14:sldId id="262"/>
            <p14:sldId id="322"/>
            <p14:sldId id="295"/>
            <p14:sldId id="296"/>
            <p14:sldId id="297"/>
            <p14:sldId id="320"/>
            <p14:sldId id="324"/>
            <p14:sldId id="325"/>
            <p14:sldId id="298"/>
            <p14:sldId id="299"/>
            <p14:sldId id="323"/>
            <p14:sldId id="326"/>
            <p14:sldId id="300"/>
            <p14:sldId id="301"/>
          </p14:sldIdLst>
        </p14:section>
        <p14:section name="Backup" id="{C8EC8AC6-43F0-8C4B-A5C6-83E0D6A5734C}">
          <p14:sldIdLst>
            <p14:sldId id="302"/>
            <p14:sldId id="304"/>
            <p14:sldId id="305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84763" autoAdjust="0"/>
  </p:normalViewPr>
  <p:slideViewPr>
    <p:cSldViewPr snapToGrid="0" snapToObjects="1">
      <p:cViewPr varScale="1">
        <p:scale>
          <a:sx n="94" d="100"/>
          <a:sy n="94" d="100"/>
        </p:scale>
        <p:origin x="-180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AE0484-DBCC-4C4E-B458-FD9C04C5836E}" type="datetimeFigureOut">
              <a:rPr lang="en-US" smtClean="0"/>
              <a:t>5/12/13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BA461-870A-E148-B491-25DA08974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163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rfc3633" TargetMode="External"/><Relationship Id="rId4" Type="http://schemas.openxmlformats.org/officeDocument/2006/relationships/hyperlink" Target="https://tools.ietf.org/html/draft-chakrabarti-homenet-prefix-alloc-01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BA461-870A-E148-B491-25DA089745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4844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Self-Organizing: Directionless Routers</a:t>
            </a:r>
          </a:p>
          <a:p>
            <a:pPr lvl="1"/>
            <a:r>
              <a:rPr lang="en-US" dirty="0" smtClean="0"/>
              <a:t>No user interaction required for most use cases</a:t>
            </a:r>
          </a:p>
          <a:p>
            <a:r>
              <a:rPr lang="en-US" dirty="0" smtClean="0"/>
              <a:t>Addressing: Recursive Prefix Delegation</a:t>
            </a:r>
          </a:p>
          <a:p>
            <a:pPr lvl="1"/>
            <a:r>
              <a:rPr lang="en-US" dirty="0" smtClean="0"/>
              <a:t>Uses existing protocol (DHCP-PD)</a:t>
            </a:r>
          </a:p>
          <a:p>
            <a:r>
              <a:rPr lang="en-US" dirty="0" smtClean="0"/>
              <a:t>Routing: Hierarchical Routing </a:t>
            </a:r>
          </a:p>
          <a:p>
            <a:pPr lvl="1"/>
            <a:r>
              <a:rPr lang="en-US" dirty="0" smtClean="0"/>
              <a:t>No routing protocol required</a:t>
            </a:r>
          </a:p>
          <a:p>
            <a:r>
              <a:rPr lang="en-US" dirty="0" smtClean="0"/>
              <a:t>Bonus: Multiple Address Family Support</a:t>
            </a:r>
          </a:p>
          <a:p>
            <a:pPr lvl="1"/>
            <a:r>
              <a:rPr lang="en-US" dirty="0" smtClean="0"/>
              <a:t>Uses IPv6 to configure IPv4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BA461-870A-E148-B491-25DA089745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90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Based on DHCPv6 prefix delegation</a:t>
            </a:r>
          </a:p>
          <a:p>
            <a:pPr lvl="1"/>
            <a:r>
              <a:rPr lang="en-US" dirty="0" smtClean="0">
                <a:hlinkClick r:id="rId3" tooltip="&quot;IPv6 Prefix Options for Dynamic Host Configuration Protocol (DHCP) version 6&quot;"/>
              </a:rPr>
              <a:t>RFC3633</a:t>
            </a:r>
            <a:endParaRPr lang="en-US" dirty="0" smtClean="0"/>
          </a:p>
          <a:p>
            <a:r>
              <a:rPr lang="en-US" dirty="0" smtClean="0"/>
              <a:t>Inspired by a “Simple Approach to Prefix Distribution in Basic Home Networks” </a:t>
            </a:r>
          </a:p>
          <a:p>
            <a:pPr lvl="1"/>
            <a:r>
              <a:rPr lang="en-US" dirty="0" smtClean="0">
                <a:hlinkClick r:id="rId4"/>
              </a:rPr>
              <a:t>draft-chakrabarti-homenet-prefix-alloc</a:t>
            </a:r>
            <a:endParaRPr lang="en-US" dirty="0" smtClean="0"/>
          </a:p>
          <a:p>
            <a:r>
              <a:rPr lang="en-US" dirty="0" err="1" smtClean="0"/>
              <a:t>HIPnet</a:t>
            </a:r>
            <a:r>
              <a:rPr lang="en-US" dirty="0" smtClean="0"/>
              <a:t> router receives prefix in IA_PD, breaks it up, and hands it out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BA461-870A-E148-B491-25DA089745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25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CER </a:t>
            </a:r>
            <a:r>
              <a:rPr lang="en-US" baseline="0" dirty="0" smtClean="0"/>
              <a:t> on the LAN side will have an additional GUA- </a:t>
            </a:r>
            <a:r>
              <a:rPr lang="en-US" baseline="0" smtClean="0"/>
              <a:t>ULA binding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D9D718-A09F-FB46-9AEA-FC1BA1EBA74F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0404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Subscriber has primary ISP connection to an ISP</a:t>
            </a:r>
          </a:p>
          <a:p>
            <a:r>
              <a:rPr lang="en-US" dirty="0" smtClean="0"/>
              <a:t>Subscriber may have a secondary connection e.g. for work VPN, video network, etc.</a:t>
            </a:r>
          </a:p>
          <a:p>
            <a:pPr lvl="1"/>
            <a:r>
              <a:rPr lang="en-US" dirty="0" smtClean="0"/>
              <a:t>Devices connected to secondary network access Internet through secondary ISP</a:t>
            </a:r>
          </a:p>
          <a:p>
            <a:pPr lvl="1"/>
            <a:r>
              <a:rPr lang="en-US" dirty="0" smtClean="0"/>
              <a:t>Devices still have access to all network resources in the home</a:t>
            </a:r>
          </a:p>
          <a:p>
            <a:pPr lvl="1"/>
            <a:r>
              <a:rPr lang="en-US" dirty="0" smtClean="0"/>
              <a:t>Devices can use primary ISP if secondary fails</a:t>
            </a:r>
          </a:p>
          <a:p>
            <a:pPr lvl="1"/>
            <a:r>
              <a:rPr lang="en-US" dirty="0" smtClean="0"/>
              <a:t>Other devices do NOT use second ISP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3BA461-870A-E148-B491-25DA08974512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507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5/12/13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5/12/13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tools.ietf.org/html/draft-grundemann-homenet-hip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1.emf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hyperlink" Target="mailto:chris@chrisgrundemann.com" TargetMode="External"/><Relationship Id="rId3" Type="http://schemas.openxmlformats.org/officeDocument/2006/relationships/hyperlink" Target="http://chrisgrundemann.com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rfc3633" TargetMode="External"/><Relationship Id="rId3" Type="http://schemas.openxmlformats.org/officeDocument/2006/relationships/hyperlink" Target="https://tools.ietf.org/html/draft-chakrabarti-homenet-prefix-alloc-01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rfc4605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rfc6092" TargetMode="External"/><Relationship Id="rId3" Type="http://schemas.openxmlformats.org/officeDocument/2006/relationships/hyperlink" Target="https://tools.ietf.org/html/draft-grundemann-homenet-hipnet-01%23ref-UPnP-IGD" TargetMode="Externa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draft-grundemann-homenet-hipnet-01%23ref-I-D.vyncke-advanced-ipv6-securit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ools.ietf.org/html/draft-ietf-homenet-arch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20866"/>
            <a:ext cx="9144000" cy="2155741"/>
          </a:xfrm>
        </p:spPr>
        <p:txBody>
          <a:bodyPr>
            <a:normAutofit/>
          </a:bodyPr>
          <a:lstStyle/>
          <a:p>
            <a:r>
              <a:rPr lang="en-US" b="1" dirty="0" smtClean="0"/>
              <a:t>A Near Term Solution for </a:t>
            </a:r>
            <a:br>
              <a:rPr lang="en-US" b="1" dirty="0" smtClean="0"/>
            </a:br>
            <a:r>
              <a:rPr lang="en-US" b="1" dirty="0" smtClean="0"/>
              <a:t>Home IP networking (</a:t>
            </a:r>
            <a:r>
              <a:rPr lang="en-US" b="1" dirty="0" err="1" smtClean="0"/>
              <a:t>HIPnet</a:t>
            </a:r>
            <a:r>
              <a:rPr lang="en-US" b="1" dirty="0" smtClean="0"/>
              <a:t>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061940"/>
            <a:ext cx="9143999" cy="3571055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3"/>
              </a:rPr>
              <a:t>draft-grundemann-homenet-hipnet</a:t>
            </a:r>
            <a:endParaRPr lang="en-US" dirty="0" smtClean="0"/>
          </a:p>
          <a:p>
            <a:endParaRPr lang="en-US" dirty="0"/>
          </a:p>
          <a:p>
            <a:r>
              <a:rPr lang="en-US" sz="3800" dirty="0" smtClean="0"/>
              <a:t>RIPE 66 – Dublin – </a:t>
            </a:r>
            <a:r>
              <a:rPr lang="en-US" sz="3800" dirty="0" smtClean="0"/>
              <a:t>14 </a:t>
            </a:r>
            <a:r>
              <a:rPr lang="en-US" sz="3800" dirty="0" smtClean="0"/>
              <a:t>May 2013</a:t>
            </a:r>
          </a:p>
          <a:p>
            <a:endParaRPr lang="en-US" sz="3500" dirty="0" smtClean="0"/>
          </a:p>
          <a:p>
            <a:endParaRPr lang="en-US" sz="3500" dirty="0"/>
          </a:p>
          <a:p>
            <a:r>
              <a:rPr lang="en-US" sz="3600" dirty="0" smtClean="0"/>
              <a:t>Chris Grundemann, Chris </a:t>
            </a:r>
            <a:r>
              <a:rPr lang="en-US" sz="3600" dirty="0"/>
              <a:t>Donley, </a:t>
            </a:r>
          </a:p>
          <a:p>
            <a:r>
              <a:rPr lang="en-US" sz="3600" dirty="0"/>
              <a:t>John </a:t>
            </a:r>
            <a:r>
              <a:rPr lang="en-US" sz="3600" dirty="0" err="1"/>
              <a:t>Brzozowski</a:t>
            </a:r>
            <a:r>
              <a:rPr lang="en-US" sz="3600" dirty="0"/>
              <a:t>, Lee Howard, Victor </a:t>
            </a:r>
            <a:r>
              <a:rPr lang="en-US" sz="3600" dirty="0" err="1"/>
              <a:t>Kuarsingh</a:t>
            </a:r>
            <a:endParaRPr lang="en-US" sz="3600" dirty="0"/>
          </a:p>
          <a:p>
            <a:endParaRPr lang="en-US" sz="3500" dirty="0" smtClean="0"/>
          </a:p>
        </p:txBody>
      </p:sp>
    </p:spTree>
    <p:extLst>
      <p:ext uri="{BB962C8B-B14F-4D97-AF65-F5344CB8AC3E}">
        <p14:creationId xmlns:p14="http://schemas.microsoft.com/office/powerpoint/2010/main" val="117952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918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Deterministic Up Interface </a:t>
            </a:r>
            <a:br>
              <a:rPr lang="en-US" dirty="0" smtClean="0"/>
            </a:br>
            <a:r>
              <a:rPr lang="en-US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3375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Valid </a:t>
            </a:r>
            <a:r>
              <a:rPr lang="en-US" dirty="0"/>
              <a:t>GUA preferred (preferred/valid lifetimes &gt;0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Internal </a:t>
            </a:r>
            <a:r>
              <a:rPr lang="en-US" dirty="0"/>
              <a:t>prefix preferred over external (for failover - see Section [6.1]</a:t>
            </a:r>
            <a:r>
              <a:rPr lang="en-US" dirty="0" smtClean="0"/>
              <a:t>)</a:t>
            </a:r>
          </a:p>
          <a:p>
            <a:r>
              <a:rPr lang="en-US" dirty="0" smtClean="0"/>
              <a:t>Largest </a:t>
            </a:r>
            <a:r>
              <a:rPr lang="en-US" dirty="0"/>
              <a:t>prefix (e.g. /56 preferred to /60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Link </a:t>
            </a:r>
            <a:r>
              <a:rPr lang="en-US" dirty="0"/>
              <a:t>type/bandwidth (e.g. Ethernet vs. </a:t>
            </a:r>
            <a:r>
              <a:rPr lang="en-US" dirty="0" err="1"/>
              <a:t>MoCA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First </a:t>
            </a:r>
            <a:r>
              <a:rPr lang="en-US" dirty="0"/>
              <a:t>response (wait 1 s after first response for additional offers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Lowest </a:t>
            </a:r>
            <a:r>
              <a:rPr lang="en-US" dirty="0"/>
              <a:t>numerical prefix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1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7" idx="4"/>
            <a:endCxn id="10" idx="2"/>
          </p:cNvCxnSpPr>
          <p:nvPr/>
        </p:nvCxnSpPr>
        <p:spPr>
          <a:xfrm flipV="1">
            <a:off x="2266977" y="4193465"/>
            <a:ext cx="2461359" cy="50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Up Detection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1700233" y="3873123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3196028" y="3868079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4728336" y="3868080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R3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707778" y="3211858"/>
            <a:ext cx="31486" cy="19313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340011" y="3364258"/>
            <a:ext cx="31486" cy="193131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Left Arrow 16"/>
          <p:cNvSpPr/>
          <p:nvPr/>
        </p:nvSpPr>
        <p:spPr>
          <a:xfrm>
            <a:off x="2120044" y="2739526"/>
            <a:ext cx="1185965" cy="22042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2136006" y="3353761"/>
            <a:ext cx="1185965" cy="22042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809782" y="2739526"/>
            <a:ext cx="944574" cy="1784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3804753" y="3374754"/>
            <a:ext cx="944574" cy="1784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2214501" y="3043919"/>
            <a:ext cx="944574" cy="1784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214501" y="3684191"/>
            <a:ext cx="944574" cy="17843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Left Arrow 24"/>
          <p:cNvSpPr/>
          <p:nvPr/>
        </p:nvSpPr>
        <p:spPr>
          <a:xfrm>
            <a:off x="3731286" y="3070363"/>
            <a:ext cx="1185965" cy="22042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Left Arrow 25"/>
          <p:cNvSpPr/>
          <p:nvPr/>
        </p:nvSpPr>
        <p:spPr>
          <a:xfrm>
            <a:off x="3720791" y="3647657"/>
            <a:ext cx="1185965" cy="220422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3326999" y="2645059"/>
            <a:ext cx="51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311470" y="2975895"/>
            <a:ext cx="5142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3285014" y="3159380"/>
            <a:ext cx="6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DHCP Req.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3164538" y="3574188"/>
            <a:ext cx="6926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Offer</a:t>
            </a:r>
            <a:endParaRPr lang="en-US" sz="1400" dirty="0"/>
          </a:p>
        </p:txBody>
      </p:sp>
      <p:sp>
        <p:nvSpPr>
          <p:cNvPr id="32" name="Oval Callout 31"/>
          <p:cNvSpPr/>
          <p:nvPr/>
        </p:nvSpPr>
        <p:spPr>
          <a:xfrm>
            <a:off x="4659897" y="2424638"/>
            <a:ext cx="1112498" cy="577295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ULA</a:t>
            </a:r>
          </a:p>
          <a:p>
            <a:pPr algn="ctr"/>
            <a:r>
              <a:rPr lang="en-US" dirty="0" smtClean="0"/>
              <a:t>GUA</a:t>
            </a:r>
            <a:endParaRPr lang="en-US" dirty="0"/>
          </a:p>
        </p:txBody>
      </p:sp>
      <p:sp>
        <p:nvSpPr>
          <p:cNvPr id="33" name="Oval Callout 32"/>
          <p:cNvSpPr/>
          <p:nvPr/>
        </p:nvSpPr>
        <p:spPr>
          <a:xfrm>
            <a:off x="682193" y="2456128"/>
            <a:ext cx="1343394" cy="608783"/>
          </a:xfrm>
          <a:prstGeom prst="wedgeEllipseCallout">
            <a:avLst>
              <a:gd name="adj1" fmla="val 27604"/>
              <a:gd name="adj2" fmla="val 711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ULA</a:t>
            </a:r>
          </a:p>
          <a:p>
            <a:pPr algn="ctr"/>
            <a:r>
              <a:rPr lang="en-US" dirty="0" smtClean="0"/>
              <a:t>GUA</a:t>
            </a:r>
            <a:endParaRPr lang="en-US" dirty="0"/>
          </a:p>
        </p:txBody>
      </p:sp>
      <p:sp>
        <p:nvSpPr>
          <p:cNvPr id="34" name="Oval Callout 33"/>
          <p:cNvSpPr/>
          <p:nvPr/>
        </p:nvSpPr>
        <p:spPr>
          <a:xfrm>
            <a:off x="803107" y="3028379"/>
            <a:ext cx="1343394" cy="608783"/>
          </a:xfrm>
          <a:prstGeom prst="wedgeEllipseCallout">
            <a:avLst>
              <a:gd name="adj1" fmla="val 27604"/>
              <a:gd name="adj2" fmla="val 7112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GUA</a:t>
            </a:r>
            <a:endParaRPr lang="en-US" dirty="0"/>
          </a:p>
        </p:txBody>
      </p:sp>
      <p:sp>
        <p:nvSpPr>
          <p:cNvPr id="35" name="Oval Callout 34"/>
          <p:cNvSpPr/>
          <p:nvPr/>
        </p:nvSpPr>
        <p:spPr>
          <a:xfrm>
            <a:off x="4686354" y="3143837"/>
            <a:ext cx="1112498" cy="577295"/>
          </a:xfrm>
          <a:prstGeom prst="wedgeEllipse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GUA</a:t>
            </a:r>
            <a:endParaRPr lang="en-US" dirty="0"/>
          </a:p>
        </p:txBody>
      </p:sp>
      <p:sp>
        <p:nvSpPr>
          <p:cNvPr id="36" name="Left Arrow 35"/>
          <p:cNvSpPr/>
          <p:nvPr/>
        </p:nvSpPr>
        <p:spPr>
          <a:xfrm>
            <a:off x="2245987" y="4628855"/>
            <a:ext cx="976059" cy="251910"/>
          </a:xfrm>
          <a:prstGeom prst="lef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2445397" y="4345459"/>
            <a:ext cx="6716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“UP”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371930" y="4996224"/>
            <a:ext cx="9130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Default route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722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17" grpId="1" animBg="1"/>
      <p:bldP spid="18" grpId="0" animBg="1"/>
      <p:bldP spid="21" grpId="0" animBg="1"/>
      <p:bldP spid="21" grpId="1" animBg="1"/>
      <p:bldP spid="22" grpId="0" animBg="1"/>
      <p:bldP spid="23" grpId="0" animBg="1"/>
      <p:bldP spid="23" grpId="1" animBg="1"/>
      <p:bldP spid="24" grpId="0" animBg="1"/>
      <p:bldP spid="25" grpId="0" animBg="1"/>
      <p:bldP spid="25" grpId="1" animBg="1"/>
      <p:bldP spid="26" grpId="0" animBg="1"/>
      <p:bldP spid="27" grpId="0"/>
      <p:bldP spid="27" grpId="1"/>
      <p:bldP spid="29" grpId="0"/>
      <p:bldP spid="29" grpId="1"/>
      <p:bldP spid="30" grpId="0"/>
      <p:bldP spid="31" grpId="0"/>
      <p:bldP spid="32" grpId="0" animBg="1"/>
      <p:bldP spid="32" grpId="1" animBg="1"/>
      <p:bldP spid="33" grpId="0" animBg="1"/>
      <p:bldP spid="33" grpId="1" animBg="1"/>
      <p:bldP spid="34" grpId="0" animBg="1"/>
      <p:bldP spid="35" grpId="0" animBg="1"/>
      <p:bldP spid="36" grpId="0" animBg="1"/>
      <p:bldP spid="37" grpId="0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flipV="1">
            <a:off x="2770750" y="3379799"/>
            <a:ext cx="997050" cy="545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7" idx="4"/>
            <a:endCxn id="46" idx="2"/>
          </p:cNvCxnSpPr>
          <p:nvPr/>
        </p:nvCxnSpPr>
        <p:spPr>
          <a:xfrm flipV="1">
            <a:off x="4271572" y="2456128"/>
            <a:ext cx="1752637" cy="76622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Complicated </a:t>
            </a:r>
            <a:br>
              <a:rPr lang="en-US" dirty="0" smtClean="0"/>
            </a:br>
            <a:r>
              <a:rPr lang="en-US" dirty="0" smtClean="0"/>
              <a:t>Up Detection Example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3704828" y="2896970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230464" y="3868079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5190128" y="3868080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40" name="Can 39"/>
          <p:cNvSpPr/>
          <p:nvPr/>
        </p:nvSpPr>
        <p:spPr>
          <a:xfrm>
            <a:off x="3699799" y="4959691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R4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71573" y="3369302"/>
            <a:ext cx="944574" cy="6087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34236" y="4445374"/>
            <a:ext cx="981088" cy="666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245554" y="4497856"/>
            <a:ext cx="997050" cy="545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3"/>
            <a:endCxn id="40" idx="1"/>
          </p:cNvCxnSpPr>
          <p:nvPr/>
        </p:nvCxnSpPr>
        <p:spPr>
          <a:xfrm flipH="1">
            <a:off x="3983171" y="3547739"/>
            <a:ext cx="5029" cy="14119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4"/>
            <a:endCxn id="10" idx="2"/>
          </p:cNvCxnSpPr>
          <p:nvPr/>
        </p:nvCxnSpPr>
        <p:spPr>
          <a:xfrm>
            <a:off x="2797208" y="4193464"/>
            <a:ext cx="239292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loud 45"/>
          <p:cNvSpPr/>
          <p:nvPr/>
        </p:nvSpPr>
        <p:spPr>
          <a:xfrm>
            <a:off x="6017047" y="2088758"/>
            <a:ext cx="2308958" cy="734739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728769" y="3159377"/>
            <a:ext cx="829126" cy="461836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912655" y="4078005"/>
            <a:ext cx="2114577" cy="5044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965132" y="4382397"/>
            <a:ext cx="687220" cy="477376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3117094" y="3621213"/>
            <a:ext cx="608725" cy="35687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 flipV="1">
            <a:off x="2917684" y="4324463"/>
            <a:ext cx="2057072" cy="4198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2781245" y="4670840"/>
            <a:ext cx="703183" cy="4828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836671" y="3085903"/>
            <a:ext cx="1028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PD req.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442448" y="3694687"/>
            <a:ext cx="524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/60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573857" y="4382397"/>
            <a:ext cx="524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/64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634750" y="4986136"/>
            <a:ext cx="524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/64</a:t>
            </a:r>
            <a:endParaRPr lang="en-US" dirty="0"/>
          </a:p>
        </p:txBody>
      </p:sp>
      <p:sp>
        <p:nvSpPr>
          <p:cNvPr id="29" name="Oval Callout 28"/>
          <p:cNvSpPr/>
          <p:nvPr/>
        </p:nvSpPr>
        <p:spPr>
          <a:xfrm>
            <a:off x="2854711" y="2959948"/>
            <a:ext cx="566743" cy="461834"/>
          </a:xfrm>
          <a:prstGeom prst="wedgeEllipseCallout">
            <a:avLst>
              <a:gd name="adj1" fmla="val 40184"/>
              <a:gd name="adj2" fmla="val 7217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UP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32258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6" grpId="0"/>
      <p:bldP spid="26" grpId="1"/>
      <p:bldP spid="27" grpId="0"/>
      <p:bldP spid="35" grpId="0"/>
      <p:bldP spid="36" grpId="0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2596252" y="2592926"/>
            <a:ext cx="1837700" cy="431215"/>
            <a:chOff x="1866564" y="4913351"/>
            <a:chExt cx="1837700" cy="431215"/>
          </a:xfrm>
        </p:grpSpPr>
        <p:cxnSp>
          <p:nvCxnSpPr>
            <p:cNvPr id="51" name="Straight Connector 50"/>
            <p:cNvCxnSpPr/>
            <p:nvPr/>
          </p:nvCxnSpPr>
          <p:spPr>
            <a:xfrm flipV="1">
              <a:off x="1866564" y="5147711"/>
              <a:ext cx="1837700" cy="96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2523458" y="4913351"/>
              <a:ext cx="6987" cy="2343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3203948" y="5147710"/>
              <a:ext cx="9506" cy="1968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Connector 46"/>
          <p:cNvCxnSpPr>
            <a:endCxn id="46" idx="2"/>
          </p:cNvCxnSpPr>
          <p:nvPr/>
        </p:nvCxnSpPr>
        <p:spPr>
          <a:xfrm>
            <a:off x="3213569" y="2376606"/>
            <a:ext cx="1925778" cy="7952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7" idx="1"/>
            <a:endCxn id="46" idx="2"/>
          </p:cNvCxnSpPr>
          <p:nvPr/>
        </p:nvCxnSpPr>
        <p:spPr>
          <a:xfrm flipV="1">
            <a:off x="3988200" y="2456128"/>
            <a:ext cx="1151147" cy="54668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Directionless Routers Example: Rearranging the Network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3704828" y="3002812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240086" y="4262582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5190128" y="4262582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40" name="Can 39"/>
          <p:cNvSpPr/>
          <p:nvPr/>
        </p:nvSpPr>
        <p:spPr>
          <a:xfrm>
            <a:off x="2930082" y="5344566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R4</a:t>
            </a:r>
            <a:endParaRPr lang="en-US" dirty="0"/>
          </a:p>
        </p:txBody>
      </p:sp>
      <p:cxnSp>
        <p:nvCxnSpPr>
          <p:cNvPr id="28" name="Straight Connector 27"/>
          <p:cNvCxnSpPr>
            <a:stCxn id="7" idx="3"/>
          </p:cNvCxnSpPr>
          <p:nvPr/>
        </p:nvCxnSpPr>
        <p:spPr>
          <a:xfrm>
            <a:off x="3988200" y="3653581"/>
            <a:ext cx="4708" cy="166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914672" y="3819890"/>
            <a:ext cx="4358523" cy="1924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loud 45"/>
          <p:cNvSpPr/>
          <p:nvPr/>
        </p:nvSpPr>
        <p:spPr>
          <a:xfrm>
            <a:off x="5132185" y="2088758"/>
            <a:ext cx="2308958" cy="734739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1866564" y="4913351"/>
            <a:ext cx="1837700" cy="431215"/>
            <a:chOff x="1866564" y="4913351"/>
            <a:chExt cx="1837700" cy="431215"/>
          </a:xfrm>
        </p:grpSpPr>
        <p:cxnSp>
          <p:nvCxnSpPr>
            <p:cNvPr id="16" name="Straight Connector 15"/>
            <p:cNvCxnSpPr/>
            <p:nvPr/>
          </p:nvCxnSpPr>
          <p:spPr>
            <a:xfrm flipV="1">
              <a:off x="1866564" y="5147711"/>
              <a:ext cx="1837700" cy="962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>
              <a:stCxn id="8" idx="3"/>
            </p:cNvCxnSpPr>
            <p:nvPr/>
          </p:nvCxnSpPr>
          <p:spPr>
            <a:xfrm>
              <a:off x="2523458" y="4913351"/>
              <a:ext cx="6987" cy="23436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>
              <a:endCxn id="40" idx="1"/>
            </p:cNvCxnSpPr>
            <p:nvPr/>
          </p:nvCxnSpPr>
          <p:spPr>
            <a:xfrm>
              <a:off x="3203948" y="5147710"/>
              <a:ext cx="9506" cy="196856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3" name="Straight Connector 42"/>
          <p:cNvCxnSpPr>
            <a:endCxn id="8" idx="1"/>
          </p:cNvCxnSpPr>
          <p:nvPr/>
        </p:nvCxnSpPr>
        <p:spPr>
          <a:xfrm>
            <a:off x="2501581" y="3829512"/>
            <a:ext cx="21877" cy="433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5444206" y="3827962"/>
            <a:ext cx="21877" cy="43307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3502213" y="2251522"/>
            <a:ext cx="779339" cy="384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473349" y="2607531"/>
            <a:ext cx="336751" cy="31752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H="1" flipV="1">
            <a:off x="3482970" y="2520934"/>
            <a:ext cx="760096" cy="2886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Oval Callout 59"/>
          <p:cNvSpPr/>
          <p:nvPr/>
        </p:nvSpPr>
        <p:spPr>
          <a:xfrm>
            <a:off x="4031394" y="1991731"/>
            <a:ext cx="596531" cy="221303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RS</a:t>
            </a:r>
            <a:endParaRPr lang="en-US" sz="1100" dirty="0"/>
          </a:p>
        </p:txBody>
      </p:sp>
      <p:sp>
        <p:nvSpPr>
          <p:cNvPr id="61" name="Oval Callout 60"/>
          <p:cNvSpPr/>
          <p:nvPr/>
        </p:nvSpPr>
        <p:spPr>
          <a:xfrm>
            <a:off x="3510292" y="2529006"/>
            <a:ext cx="596531" cy="221303"/>
          </a:xfrm>
          <a:prstGeom prst="wedgeEllipse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RS</a:t>
            </a:r>
            <a:endParaRPr lang="en-US" sz="1100" dirty="0"/>
          </a:p>
        </p:txBody>
      </p:sp>
      <p:sp>
        <p:nvSpPr>
          <p:cNvPr id="62" name="Oval Callout 61"/>
          <p:cNvSpPr/>
          <p:nvPr/>
        </p:nvSpPr>
        <p:spPr>
          <a:xfrm>
            <a:off x="4009065" y="2335018"/>
            <a:ext cx="596531" cy="221303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RA</a:t>
            </a:r>
            <a:endParaRPr lang="en-US" sz="1100" dirty="0"/>
          </a:p>
        </p:txBody>
      </p:sp>
      <p:sp>
        <p:nvSpPr>
          <p:cNvPr id="63" name="Oval Callout 62"/>
          <p:cNvSpPr/>
          <p:nvPr/>
        </p:nvSpPr>
        <p:spPr>
          <a:xfrm>
            <a:off x="3776606" y="2761482"/>
            <a:ext cx="841697" cy="207030"/>
          </a:xfrm>
          <a:prstGeom prst="wedgeEllipse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No RA</a:t>
            </a:r>
            <a:endParaRPr lang="en-US" sz="1100" dirty="0"/>
          </a:p>
        </p:txBody>
      </p:sp>
      <p:cxnSp>
        <p:nvCxnSpPr>
          <p:cNvPr id="64" name="Straight Arrow Connector 63"/>
          <p:cNvCxnSpPr>
            <a:endCxn id="2" idx="2"/>
          </p:cNvCxnSpPr>
          <p:nvPr/>
        </p:nvCxnSpPr>
        <p:spPr>
          <a:xfrm>
            <a:off x="3519911" y="1749689"/>
            <a:ext cx="1473814" cy="876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H="1" flipV="1">
            <a:off x="3319405" y="2703750"/>
            <a:ext cx="298266" cy="58693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Cloud Callout 67"/>
          <p:cNvSpPr/>
          <p:nvPr/>
        </p:nvSpPr>
        <p:spPr>
          <a:xfrm>
            <a:off x="4733761" y="1664586"/>
            <a:ext cx="586909" cy="432985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UP</a:t>
            </a:r>
            <a:endParaRPr lang="en-US" sz="1100" dirty="0"/>
          </a:p>
        </p:txBody>
      </p:sp>
      <p:sp>
        <p:nvSpPr>
          <p:cNvPr id="69" name="Cloud Callout 68"/>
          <p:cNvSpPr/>
          <p:nvPr/>
        </p:nvSpPr>
        <p:spPr>
          <a:xfrm>
            <a:off x="3356348" y="2548249"/>
            <a:ext cx="586909" cy="432985"/>
          </a:xfrm>
          <a:prstGeom prst="cloud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UP</a:t>
            </a:r>
            <a:endParaRPr lang="en-US" sz="1100" dirty="0"/>
          </a:p>
        </p:txBody>
      </p:sp>
      <p:sp>
        <p:nvSpPr>
          <p:cNvPr id="70" name="TextBox 69"/>
          <p:cNvSpPr txBox="1"/>
          <p:nvPr/>
        </p:nvSpPr>
        <p:spPr>
          <a:xfrm>
            <a:off x="4318000" y="5370286"/>
            <a:ext cx="4535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Also, see following slides for case where R4 ends up on same LAN as R1, R2, R3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624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9.41299E-7 7.7279E-7 L -0.00417 -0.4777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2390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60" grpId="0" animBg="1"/>
      <p:bldP spid="61" grpId="0" animBg="1"/>
      <p:bldP spid="62" grpId="0" animBg="1"/>
      <p:bldP spid="63" grpId="0" animBg="1"/>
      <p:bldP spid="68" grpId="0" animBg="1"/>
      <p:bldP spid="69" grpId="0" animBg="1"/>
      <p:bldP spid="7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loud 43"/>
          <p:cNvSpPr/>
          <p:nvPr/>
        </p:nvSpPr>
        <p:spPr>
          <a:xfrm>
            <a:off x="3163116" y="1448187"/>
            <a:ext cx="5259503" cy="1069430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Internet Service Provider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HIPnet</a:t>
            </a:r>
            <a:r>
              <a:rPr lang="en-US" sz="3600" smtClean="0"/>
              <a:t> Creates </a:t>
            </a:r>
            <a:r>
              <a:rPr lang="en-US" sz="3600" dirty="0" smtClean="0"/>
              <a:t>a Logical Hierarchy from a Physically Arbitrary Network</a:t>
            </a:r>
            <a:endParaRPr lang="en-US" sz="3600" dirty="0"/>
          </a:p>
        </p:txBody>
      </p:sp>
      <p:cxnSp>
        <p:nvCxnSpPr>
          <p:cNvPr id="4" name="Straight Connector 3"/>
          <p:cNvCxnSpPr>
            <a:stCxn id="13" idx="0"/>
            <a:endCxn id="22" idx="0"/>
          </p:cNvCxnSpPr>
          <p:nvPr/>
        </p:nvCxnSpPr>
        <p:spPr>
          <a:xfrm flipH="1">
            <a:off x="3973771" y="2689811"/>
            <a:ext cx="1708250" cy="168592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" name="Straight Connector 4"/>
          <p:cNvCxnSpPr>
            <a:stCxn id="22" idx="0"/>
            <a:endCxn id="19" idx="0"/>
          </p:cNvCxnSpPr>
          <p:nvPr/>
        </p:nvCxnSpPr>
        <p:spPr>
          <a:xfrm flipH="1" flipV="1">
            <a:off x="1587055" y="3553646"/>
            <a:ext cx="2386716" cy="822085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2" idx="0"/>
            <a:endCxn id="25" idx="0"/>
          </p:cNvCxnSpPr>
          <p:nvPr/>
        </p:nvCxnSpPr>
        <p:spPr>
          <a:xfrm flipH="1">
            <a:off x="2653481" y="4375731"/>
            <a:ext cx="1320290" cy="189454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stCxn id="13" idx="0"/>
            <a:endCxn id="16" idx="0"/>
          </p:cNvCxnSpPr>
          <p:nvPr/>
        </p:nvCxnSpPr>
        <p:spPr>
          <a:xfrm>
            <a:off x="5682021" y="2689811"/>
            <a:ext cx="1858649" cy="166322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9" idx="0"/>
            <a:endCxn id="25" idx="0"/>
          </p:cNvCxnSpPr>
          <p:nvPr/>
        </p:nvCxnSpPr>
        <p:spPr>
          <a:xfrm>
            <a:off x="1587055" y="3553646"/>
            <a:ext cx="1066426" cy="271662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22" idx="0"/>
            <a:endCxn id="16" idx="0"/>
          </p:cNvCxnSpPr>
          <p:nvPr/>
        </p:nvCxnSpPr>
        <p:spPr>
          <a:xfrm flipV="1">
            <a:off x="3973771" y="4353031"/>
            <a:ext cx="3566899" cy="2270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6" idx="0"/>
            <a:endCxn id="25" idx="0"/>
          </p:cNvCxnSpPr>
          <p:nvPr/>
        </p:nvCxnSpPr>
        <p:spPr>
          <a:xfrm flipH="1">
            <a:off x="2653481" y="4353031"/>
            <a:ext cx="4887189" cy="1917241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6027346" y="2689811"/>
            <a:ext cx="1637682" cy="1364185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3709963" y="2480741"/>
            <a:ext cx="1626732" cy="1721374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 flipV="1">
            <a:off x="2094515" y="3553646"/>
            <a:ext cx="1771422" cy="648469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613847" y="4202115"/>
            <a:ext cx="1252090" cy="1857992"/>
          </a:xfrm>
          <a:prstGeom prst="straightConnector1">
            <a:avLst/>
          </a:prstGeom>
          <a:ln>
            <a:headEnd type="none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5061028" y="1931555"/>
            <a:ext cx="1232230" cy="1258606"/>
            <a:chOff x="3928588" y="2917067"/>
            <a:chExt cx="909567" cy="929037"/>
          </a:xfrm>
        </p:grpSpPr>
        <p:pic>
          <p:nvPicPr>
            <p:cNvPr id="12" name="Picture 68" descr="Wireless Router, Added 04/20/2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8588" y="2917067"/>
              <a:ext cx="909567" cy="810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TextBox 12"/>
            <p:cNvSpPr txBox="1"/>
            <p:nvPr/>
          </p:nvSpPr>
          <p:spPr>
            <a:xfrm>
              <a:off x="4132071" y="3476772"/>
              <a:ext cx="5098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R1</a:t>
              </a:r>
              <a:endParaRPr lang="en-US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907002" y="3594935"/>
            <a:ext cx="1232230" cy="1258446"/>
            <a:chOff x="6155559" y="2845563"/>
            <a:chExt cx="909567" cy="928918"/>
          </a:xfrm>
        </p:grpSpPr>
        <p:pic>
          <p:nvPicPr>
            <p:cNvPr id="15" name="Picture 68" descr="Wireless Router, Added 04/20/2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55559" y="2845563"/>
              <a:ext cx="909567" cy="810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6368398" y="3405149"/>
              <a:ext cx="5098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R2</a:t>
              </a:r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73539" y="2806275"/>
            <a:ext cx="1232230" cy="1247721"/>
            <a:chOff x="1555324" y="2759746"/>
            <a:chExt cx="909567" cy="921001"/>
          </a:xfrm>
        </p:grpSpPr>
        <p:pic>
          <p:nvPicPr>
            <p:cNvPr id="18" name="Picture 68" descr="Wireless Router, Added 04/20/2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55324" y="2759746"/>
              <a:ext cx="909567" cy="810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18"/>
            <p:cNvSpPr txBox="1"/>
            <p:nvPr/>
          </p:nvSpPr>
          <p:spPr>
            <a:xfrm>
              <a:off x="1753288" y="3311415"/>
              <a:ext cx="5098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R3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341798" y="3652929"/>
            <a:ext cx="1232230" cy="1223152"/>
            <a:chOff x="3098357" y="3991681"/>
            <a:chExt cx="909567" cy="902866"/>
          </a:xfrm>
        </p:grpSpPr>
        <p:pic>
          <p:nvPicPr>
            <p:cNvPr id="21" name="Picture 68" descr="Wireless Router, Added 04/20/2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8357" y="3991681"/>
              <a:ext cx="909567" cy="810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3309945" y="4525215"/>
              <a:ext cx="5098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R4</a:t>
              </a:r>
              <a:endParaRPr lang="en-US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997732" y="5536519"/>
            <a:ext cx="1232230" cy="1234103"/>
            <a:chOff x="3312926" y="5655748"/>
            <a:chExt cx="909567" cy="910950"/>
          </a:xfrm>
        </p:grpSpPr>
        <p:pic>
          <p:nvPicPr>
            <p:cNvPr id="24" name="Picture 68" descr="Wireless Router, Added 04/20/200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926" y="5655748"/>
              <a:ext cx="909567" cy="8107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3542064" y="6197366"/>
              <a:ext cx="5098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R5</a:t>
              </a:r>
              <a:endParaRPr lang="en-US" dirty="0"/>
            </a:p>
          </p:txBody>
        </p:sp>
      </p:grpSp>
      <p:cxnSp>
        <p:nvCxnSpPr>
          <p:cNvPr id="45" name="Straight Connector 44"/>
          <p:cNvCxnSpPr/>
          <p:nvPr/>
        </p:nvCxnSpPr>
        <p:spPr>
          <a:xfrm flipH="1">
            <a:off x="6595489" y="5948712"/>
            <a:ext cx="311513" cy="26734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851734" y="5904152"/>
            <a:ext cx="2125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Physical Connection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 flipH="1">
            <a:off x="6591915" y="6335052"/>
            <a:ext cx="311513" cy="267347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848160" y="6290492"/>
            <a:ext cx="2125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IP Connection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47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Recursive Prefix Delegation</a:t>
            </a:r>
            <a:endParaRPr lang="en-US" dirty="0" smtClean="0"/>
          </a:p>
        </p:txBody>
      </p:sp>
      <p:sp>
        <p:nvSpPr>
          <p:cNvPr id="3" name="Cloud 2"/>
          <p:cNvSpPr/>
          <p:nvPr/>
        </p:nvSpPr>
        <p:spPr>
          <a:xfrm>
            <a:off x="1687226" y="3701734"/>
            <a:ext cx="2837443" cy="1429006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LAN 2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3132972" y="2313258"/>
            <a:ext cx="2837443" cy="1429006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LAN 1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783544" y="1241552"/>
            <a:ext cx="7567080" cy="474215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Internet Service Provider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132972" y="2313258"/>
            <a:ext cx="1439776" cy="1388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" name="Cloud 13"/>
          <p:cNvSpPr/>
          <p:nvPr/>
        </p:nvSpPr>
        <p:spPr>
          <a:xfrm>
            <a:off x="4747020" y="1702256"/>
            <a:ext cx="2837443" cy="142900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Guest LAN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268504" y="5130740"/>
            <a:ext cx="2837443" cy="1429006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LAN 4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693196" y="3701734"/>
            <a:ext cx="1439776" cy="1388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7" name="Picture 3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19" y="4904570"/>
            <a:ext cx="9064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Cloud 18"/>
          <p:cNvSpPr/>
          <p:nvPr/>
        </p:nvSpPr>
        <p:spPr>
          <a:xfrm>
            <a:off x="3137409" y="5130740"/>
            <a:ext cx="2837443" cy="1429006"/>
          </a:xfrm>
          <a:prstGeom prst="cloud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ZigBee</a:t>
            </a:r>
            <a:r>
              <a:rPr lang="en-US" dirty="0" smtClean="0"/>
              <a:t> Network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132973" y="3701734"/>
            <a:ext cx="1439775" cy="1388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0" name="Picture 3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9924" y="4904570"/>
            <a:ext cx="9064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loud 24"/>
          <p:cNvSpPr/>
          <p:nvPr/>
        </p:nvSpPr>
        <p:spPr>
          <a:xfrm>
            <a:off x="4572748" y="3661204"/>
            <a:ext cx="2837443" cy="1429006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LAN 3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572748" y="2313258"/>
            <a:ext cx="1439775" cy="1388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26" name="Picture 3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263" y="3435034"/>
            <a:ext cx="9064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68" descr="Wireless Router, Added 04/20/2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412" y="1780216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Up-Down Arrow 5"/>
          <p:cNvSpPr/>
          <p:nvPr/>
        </p:nvSpPr>
        <p:spPr>
          <a:xfrm>
            <a:off x="4413896" y="1613043"/>
            <a:ext cx="333124" cy="516981"/>
          </a:xfrm>
          <a:prstGeom prst="up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68" descr="Wireless Router, Added 04/20/2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19" y="4624271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8" descr="Wireless Router, Added 04/20/2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63" y="3194706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68" descr="Wireless Router, Added 04/20/2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819" y="4617275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8" descr="Wireless Router, Added 04/20/200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263" y="3157674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own Arrow 9"/>
          <p:cNvSpPr/>
          <p:nvPr/>
        </p:nvSpPr>
        <p:spPr>
          <a:xfrm rot="2779245">
            <a:off x="3688676" y="2607425"/>
            <a:ext cx="400712" cy="733039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Down Arrow 32"/>
          <p:cNvSpPr/>
          <p:nvPr/>
        </p:nvSpPr>
        <p:spPr>
          <a:xfrm rot="2779245">
            <a:off x="2204868" y="4037419"/>
            <a:ext cx="400712" cy="733039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Down Arrow 35"/>
          <p:cNvSpPr/>
          <p:nvPr/>
        </p:nvSpPr>
        <p:spPr>
          <a:xfrm rot="18728792">
            <a:off x="5086604" y="2656978"/>
            <a:ext cx="400712" cy="733039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Down Arrow 36"/>
          <p:cNvSpPr/>
          <p:nvPr/>
        </p:nvSpPr>
        <p:spPr>
          <a:xfrm rot="18759813">
            <a:off x="3648243" y="4036928"/>
            <a:ext cx="400712" cy="733039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74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3" grpId="0" animBg="1"/>
      <p:bldP spid="36" grpId="0" animBg="1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Width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If the received prefix is smaller than a /</a:t>
            </a:r>
            <a:r>
              <a:rPr lang="en-US" dirty="0" smtClean="0"/>
              <a:t>56</a:t>
            </a:r>
            <a:endParaRPr lang="en-US" dirty="0"/>
          </a:p>
          <a:p>
            <a:pPr lvl="1"/>
            <a:r>
              <a:rPr lang="en-US" dirty="0" smtClean="0"/>
              <a:t>8 </a:t>
            </a:r>
            <a:r>
              <a:rPr lang="en-US" dirty="0"/>
              <a:t>or more port routers divide on 3-bit boundaries (e.g. /63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7 </a:t>
            </a:r>
            <a:r>
              <a:rPr lang="en-US" dirty="0"/>
              <a:t>or fewer port routers divide on 2-bit boundaries (e.g. /62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If </a:t>
            </a:r>
            <a:r>
              <a:rPr lang="en-US" dirty="0"/>
              <a:t>the received prefix is a /56 or </a:t>
            </a:r>
            <a:r>
              <a:rPr lang="en-US" dirty="0" smtClean="0"/>
              <a:t>larger</a:t>
            </a:r>
            <a:endParaRPr lang="en-US" dirty="0"/>
          </a:p>
          <a:p>
            <a:pPr lvl="1"/>
            <a:r>
              <a:rPr lang="en-US" dirty="0" smtClean="0"/>
              <a:t>8 </a:t>
            </a:r>
            <a:r>
              <a:rPr lang="en-US" dirty="0"/>
              <a:t>or more port routers divide on 4-bit boundaries (e.g. /60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7 </a:t>
            </a:r>
            <a:r>
              <a:rPr lang="en-US" dirty="0"/>
              <a:t>or fewer port routers divide on 3-bit boundaries (e.g. /59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85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Hiearchical</a:t>
            </a:r>
            <a:r>
              <a:rPr lang="en-US" dirty="0" smtClean="0"/>
              <a:t> Routing Table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186755" y="2602765"/>
            <a:ext cx="6714535" cy="305016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Can 10"/>
          <p:cNvSpPr/>
          <p:nvPr/>
        </p:nvSpPr>
        <p:spPr>
          <a:xfrm>
            <a:off x="3571385" y="2463669"/>
            <a:ext cx="1447008" cy="333140"/>
          </a:xfrm>
          <a:prstGeom prst="ca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Up</a:t>
            </a:r>
            <a:endParaRPr lang="en-US" sz="2000" dirty="0"/>
          </a:p>
        </p:txBody>
      </p:sp>
      <p:sp>
        <p:nvSpPr>
          <p:cNvPr id="12" name="Can 11"/>
          <p:cNvSpPr/>
          <p:nvPr/>
        </p:nvSpPr>
        <p:spPr>
          <a:xfrm>
            <a:off x="3514875" y="5472339"/>
            <a:ext cx="1447008" cy="333140"/>
          </a:xfrm>
          <a:prstGeom prst="ca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Down</a:t>
            </a:r>
            <a:endParaRPr lang="en-US" sz="2000" dirty="0"/>
          </a:p>
        </p:txBody>
      </p:sp>
      <p:sp>
        <p:nvSpPr>
          <p:cNvPr id="14" name="TextBox 13"/>
          <p:cNvSpPr txBox="1"/>
          <p:nvPr/>
        </p:nvSpPr>
        <p:spPr>
          <a:xfrm>
            <a:off x="2898491" y="3279464"/>
            <a:ext cx="29877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::/0 </a:t>
            </a:r>
            <a:r>
              <a:rPr lang="en-US" sz="2000" dirty="0" smtClean="0">
                <a:solidFill>
                  <a:schemeClr val="accent3">
                    <a:lumMod val="60000"/>
                    <a:lumOff val="40000"/>
                  </a:schemeClr>
                </a:solidFill>
                <a:sym typeface="Wingdings"/>
              </a:rPr>
              <a:t> Default Router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86756" y="4554451"/>
            <a:ext cx="6714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IA_PD 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sym typeface="Wingdings"/>
              </a:rPr>
              <a:t></a:t>
            </a:r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Downstream IR’s “Up Interface” IP</a:t>
            </a:r>
          </a:p>
        </p:txBody>
      </p:sp>
      <p:sp>
        <p:nvSpPr>
          <p:cNvPr id="16" name="Up Arrow 15"/>
          <p:cNvSpPr/>
          <p:nvPr/>
        </p:nvSpPr>
        <p:spPr>
          <a:xfrm>
            <a:off x="4074837" y="2831797"/>
            <a:ext cx="416406" cy="447657"/>
          </a:xfrm>
          <a:prstGeom prst="up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8" name="Down Arrow 17"/>
          <p:cNvSpPr/>
          <p:nvPr/>
        </p:nvSpPr>
        <p:spPr>
          <a:xfrm>
            <a:off x="4039131" y="4965977"/>
            <a:ext cx="405995" cy="437247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1686013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Multiple Address Family </a:t>
            </a:r>
            <a:r>
              <a:rPr lang="en-US" dirty="0" smtClean="0"/>
              <a:t>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Recursive prefix delegation can be extended to support additional address types</a:t>
            </a:r>
          </a:p>
          <a:p>
            <a:pPr lvl="1"/>
            <a:r>
              <a:rPr lang="en-US" dirty="0" smtClean="0"/>
              <a:t>ULA, additional GUA, or IPv4</a:t>
            </a:r>
          </a:p>
          <a:p>
            <a:r>
              <a:rPr lang="en-US" dirty="0" smtClean="0"/>
              <a:t>8 or 16 bit Link ID extrapolated from IA_PD</a:t>
            </a:r>
          </a:p>
          <a:p>
            <a:pPr lvl="1"/>
            <a:r>
              <a:rPr lang="en-US" dirty="0" smtClean="0"/>
              <a:t>Bits 56-64 or 48-64 </a:t>
            </a:r>
          </a:p>
          <a:p>
            <a:r>
              <a:rPr lang="en-US" dirty="0" smtClean="0"/>
              <a:t>Additional prefixes are prepended to Link ID</a:t>
            </a:r>
          </a:p>
          <a:p>
            <a:pPr lvl="1"/>
            <a:r>
              <a:rPr lang="en-US" dirty="0" smtClean="0"/>
              <a:t>Additional prefixes extrapolated from RA or DHCPv4 on Up 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7325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ID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92711" y="1697603"/>
            <a:ext cx="6953086" cy="7167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GUA IPv6 Address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92711" y="1697603"/>
            <a:ext cx="2263210" cy="71676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48b - ISP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6715" y="1697603"/>
            <a:ext cx="3269082" cy="7167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64b – Interface ID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55921" y="1697603"/>
            <a:ext cx="1420793" cy="7167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16b – Link ID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92711" y="2931439"/>
            <a:ext cx="2263210" cy="71676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48b - ULA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860862" y="4416771"/>
            <a:ext cx="1295059" cy="7167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IPv4 “10.”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4853321" y="2855989"/>
            <a:ext cx="914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/64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4853321" y="4267374"/>
            <a:ext cx="914400" cy="914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/24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611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17906 " pathEditMode="relative" ptsTypes="AA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7676E-7 0.17813 L 1.07676E-7 0.39541 " pathEditMode="relative" ptsTypes="AA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  <p:bldP spid="8" grpId="2" animBg="1"/>
      <p:bldP spid="9" grpId="0" animBg="1"/>
      <p:bldP spid="10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loud 10"/>
          <p:cNvSpPr/>
          <p:nvPr/>
        </p:nvSpPr>
        <p:spPr>
          <a:xfrm>
            <a:off x="1687226" y="4305855"/>
            <a:ext cx="2837443" cy="1429006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LAN 2</a:t>
            </a:r>
            <a:endParaRPr lang="en-US" dirty="0"/>
          </a:p>
        </p:txBody>
      </p:sp>
      <p:sp>
        <p:nvSpPr>
          <p:cNvPr id="8" name="Cloud 7"/>
          <p:cNvSpPr/>
          <p:nvPr/>
        </p:nvSpPr>
        <p:spPr>
          <a:xfrm>
            <a:off x="3132972" y="2917379"/>
            <a:ext cx="2837443" cy="1429006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LAN 1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26758"/>
          </a:xfrm>
        </p:spPr>
        <p:txBody>
          <a:bodyPr>
            <a:normAutofit/>
          </a:bodyPr>
          <a:lstStyle/>
          <a:p>
            <a:r>
              <a:rPr lang="en-US" dirty="0" smtClean="0"/>
              <a:t>Yesterday’s Home Network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783544" y="1845673"/>
            <a:ext cx="7567080" cy="474215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Internet Service Provider</a:t>
            </a:r>
            <a:endParaRPr lang="en-US" sz="2400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3132972" y="2917379"/>
            <a:ext cx="1439776" cy="1388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Line Callout 2 (Accent Bar) 18"/>
          <p:cNvSpPr/>
          <p:nvPr/>
        </p:nvSpPr>
        <p:spPr>
          <a:xfrm>
            <a:off x="310769" y="3211545"/>
            <a:ext cx="1506547" cy="607949"/>
          </a:xfrm>
          <a:prstGeom prst="accentCallout2">
            <a:avLst>
              <a:gd name="adj1" fmla="val 18750"/>
              <a:gd name="adj2" fmla="val 108550"/>
              <a:gd name="adj3" fmla="val 18750"/>
              <a:gd name="adj4" fmla="val 137878"/>
              <a:gd name="adj5" fmla="val 141817"/>
              <a:gd name="adj6" fmla="val 174391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Wi-Fi Range Extension</a:t>
            </a:r>
            <a:endParaRPr lang="en-US" dirty="0"/>
          </a:p>
        </p:txBody>
      </p:sp>
      <p:sp>
        <p:nvSpPr>
          <p:cNvPr id="20" name="Right Arrow 19"/>
          <p:cNvSpPr/>
          <p:nvPr/>
        </p:nvSpPr>
        <p:spPr>
          <a:xfrm>
            <a:off x="1592055" y="4030651"/>
            <a:ext cx="1080931" cy="631468"/>
          </a:xfrm>
          <a:prstGeom prst="right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NAT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Left Arrow 20"/>
          <p:cNvSpPr/>
          <p:nvPr/>
        </p:nvSpPr>
        <p:spPr>
          <a:xfrm>
            <a:off x="5025979" y="2612652"/>
            <a:ext cx="1080931" cy="609454"/>
          </a:xfrm>
          <a:prstGeom prst="leftArrow">
            <a:avLst/>
          </a:prstGeom>
          <a:solidFill>
            <a:srgbClr val="FFFF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</a:rPr>
              <a:t>NAT</a:t>
            </a:r>
            <a:endParaRPr lang="en-US" sz="2400" b="1" dirty="0">
              <a:solidFill>
                <a:srgbClr val="000000"/>
              </a:solidFill>
            </a:endParaRPr>
          </a:p>
        </p:txBody>
      </p:sp>
      <p:pic>
        <p:nvPicPr>
          <p:cNvPr id="22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412" y="2384337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63" y="3798827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Up-Down Arrow 5"/>
          <p:cNvSpPr/>
          <p:nvPr/>
        </p:nvSpPr>
        <p:spPr>
          <a:xfrm>
            <a:off x="4413896" y="2217164"/>
            <a:ext cx="333124" cy="516981"/>
          </a:xfrm>
          <a:prstGeom prst="up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74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0" grpId="0" animBg="1"/>
      <p:bldP spid="2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Multihoming</a:t>
            </a:r>
            <a:r>
              <a:rPr lang="en-US" dirty="0" smtClean="0"/>
              <a:t> Use-Cases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purpose IP connection (e.g. IP Video)</a:t>
            </a:r>
          </a:p>
          <a:p>
            <a:r>
              <a:rPr lang="en-US" dirty="0" smtClean="0"/>
              <a:t>Backup connection (i.e. active/standby)</a:t>
            </a:r>
          </a:p>
          <a:p>
            <a:r>
              <a:rPr lang="en-US" dirty="0" smtClean="0"/>
              <a:t>“True” </a:t>
            </a:r>
            <a:r>
              <a:rPr lang="en-US" dirty="0" err="1" smtClean="0"/>
              <a:t>multihoming</a:t>
            </a:r>
            <a:r>
              <a:rPr lang="en-US" dirty="0" smtClean="0"/>
              <a:t> (i.e. active/active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(Info in backup slides)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2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HIPnet</a:t>
            </a:r>
            <a:r>
              <a:rPr lang="en-US" dirty="0" smtClean="0"/>
              <a:t>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Directionless Home Routers</a:t>
            </a:r>
          </a:p>
          <a:p>
            <a:pPr lvl="1"/>
            <a:r>
              <a:rPr lang="en-US" dirty="0" smtClean="0"/>
              <a:t>Up Detection creates logical hierarchy</a:t>
            </a:r>
          </a:p>
          <a:p>
            <a:r>
              <a:rPr lang="en-US" dirty="0" smtClean="0"/>
              <a:t>Recursive Prefix Delegation</a:t>
            </a:r>
          </a:p>
          <a:p>
            <a:pPr lvl="1"/>
            <a:r>
              <a:rPr lang="en-US" dirty="0" smtClean="0"/>
              <a:t>Link ID allows multiple address families</a:t>
            </a:r>
          </a:p>
          <a:p>
            <a:r>
              <a:rPr lang="en-US" dirty="0" smtClean="0"/>
              <a:t>Hierarchical Routing</a:t>
            </a:r>
          </a:p>
          <a:p>
            <a:pPr lvl="1"/>
            <a:r>
              <a:rPr lang="en-US" dirty="0" smtClean="0"/>
              <a:t>Determinism without a routing </a:t>
            </a:r>
            <a:r>
              <a:rPr lang="en-US" dirty="0" smtClean="0"/>
              <a:t>protocol</a:t>
            </a:r>
          </a:p>
          <a:p>
            <a:pPr lvl="1"/>
            <a:endParaRPr lang="en-US" dirty="0"/>
          </a:p>
          <a:p>
            <a:r>
              <a:rPr lang="en-US" dirty="0" smtClean="0"/>
              <a:t>The next step in home networking!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4348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95724"/>
          </a:xfrm>
        </p:spPr>
        <p:txBody>
          <a:bodyPr>
            <a:normAutofit/>
          </a:bodyPr>
          <a:lstStyle/>
          <a:p>
            <a:r>
              <a:rPr lang="en-US" sz="6600" dirty="0" smtClean="0"/>
              <a:t>Questions?</a:t>
            </a:r>
            <a:endParaRPr lang="en-US" sz="6600" dirty="0"/>
          </a:p>
        </p:txBody>
      </p:sp>
      <p:sp>
        <p:nvSpPr>
          <p:cNvPr id="4" name="TextBox 3"/>
          <p:cNvSpPr txBox="1"/>
          <p:nvPr/>
        </p:nvSpPr>
        <p:spPr>
          <a:xfrm>
            <a:off x="3596471" y="5270362"/>
            <a:ext cx="5198861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@</a:t>
            </a:r>
            <a:r>
              <a:rPr lang="en-US" sz="2400" dirty="0" err="1" smtClean="0"/>
              <a:t>ChrisGrundemann</a:t>
            </a:r>
            <a:endParaRPr lang="en-US" sz="2400" dirty="0" smtClean="0"/>
          </a:p>
          <a:p>
            <a:pPr algn="r"/>
            <a:r>
              <a:rPr lang="en-US" sz="2400" dirty="0" smtClean="0">
                <a:hlinkClick r:id="rId2"/>
              </a:rPr>
              <a:t>chris@chrisgrundemann.com</a:t>
            </a:r>
            <a:endParaRPr lang="en-US" sz="2400" dirty="0" smtClean="0"/>
          </a:p>
          <a:p>
            <a:pPr algn="r"/>
            <a:r>
              <a:rPr lang="en-US" sz="2400" dirty="0" smtClean="0">
                <a:hlinkClick r:id="rId3"/>
              </a:rPr>
              <a:t>http://</a:t>
            </a:r>
            <a:r>
              <a:rPr lang="en-US" sz="2400" dirty="0" err="1" smtClean="0">
                <a:hlinkClick r:id="rId3"/>
              </a:rPr>
              <a:t>chrisgrundemann.com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449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Backup Slides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023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Prefix Delegation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DHCPv6 prefix </a:t>
            </a:r>
            <a:r>
              <a:rPr lang="en-US" dirty="0" smtClean="0"/>
              <a:t>delegation</a:t>
            </a:r>
          </a:p>
          <a:p>
            <a:pPr lvl="1"/>
            <a:r>
              <a:rPr lang="en-US" dirty="0" smtClean="0">
                <a:hlinkClick r:id="rId2" tooltip="&quot;IPv6 Prefix Options for Dynamic Host Configuration Protocol (DHCP) version 6&quot;"/>
              </a:rPr>
              <a:t>RFC3633</a:t>
            </a:r>
            <a:endParaRPr lang="en-US" dirty="0"/>
          </a:p>
          <a:p>
            <a:r>
              <a:rPr lang="en-US" dirty="0" smtClean="0"/>
              <a:t>Inspired by </a:t>
            </a:r>
            <a:r>
              <a:rPr lang="en-US" dirty="0"/>
              <a:t>a “Simple Approach to Prefix Distribution in Basic Home </a:t>
            </a:r>
            <a:r>
              <a:rPr lang="en-US" dirty="0" smtClean="0"/>
              <a:t>Networks” </a:t>
            </a:r>
          </a:p>
          <a:p>
            <a:pPr lvl="1"/>
            <a:r>
              <a:rPr lang="en-US" dirty="0" smtClean="0">
                <a:hlinkClick r:id="rId3"/>
              </a:rPr>
              <a:t>draft-chakrabarti-homenet-prefix-alloc</a:t>
            </a:r>
            <a:endParaRPr lang="en-US" dirty="0" smtClean="0"/>
          </a:p>
          <a:p>
            <a:r>
              <a:rPr lang="en-US" dirty="0" err="1" smtClean="0"/>
              <a:t>HIPnet</a:t>
            </a:r>
            <a:r>
              <a:rPr lang="en-US" dirty="0" smtClean="0"/>
              <a:t> router receives prefix in IA_PD, breaks it up, and hands it 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1656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HIPnet</a:t>
            </a:r>
            <a:r>
              <a:rPr lang="en-US" dirty="0" smtClean="0"/>
              <a:t> Addressing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</a:t>
            </a:r>
            <a:r>
              <a:rPr lang="en-US" dirty="0" err="1" smtClean="0"/>
              <a:t>HIPnet</a:t>
            </a:r>
            <a:r>
              <a:rPr lang="en-US" dirty="0" smtClean="0"/>
              <a:t> router acquires a prefix and then </a:t>
            </a:r>
            <a:r>
              <a:rPr lang="en-US" dirty="0"/>
              <a:t>breaks </a:t>
            </a:r>
            <a:r>
              <a:rPr lang="en-US" dirty="0" smtClean="0"/>
              <a:t>it </a:t>
            </a:r>
            <a:r>
              <a:rPr lang="en-US" dirty="0"/>
              <a:t>into sub-</a:t>
            </a:r>
            <a:r>
              <a:rPr lang="en-US" dirty="0" smtClean="0"/>
              <a:t>prefixes</a:t>
            </a:r>
          </a:p>
          <a:p>
            <a:r>
              <a:rPr lang="en-US" dirty="0" smtClean="0"/>
              <a:t>The </a:t>
            </a:r>
            <a:r>
              <a:rPr lang="en-US" dirty="0"/>
              <a:t>first of these sub-prefixes is further broken into /64 interface-prefixes for use one on each of the </a:t>
            </a:r>
            <a:r>
              <a:rPr lang="en-US" dirty="0" smtClean="0"/>
              <a:t>router’s down interfaces</a:t>
            </a:r>
            <a:endParaRPr lang="en-US" dirty="0"/>
          </a:p>
          <a:p>
            <a:pPr lvl="1"/>
            <a:r>
              <a:rPr lang="en-US" dirty="0"/>
              <a:t>If the sub-prefix is too small to number all </a:t>
            </a:r>
            <a:r>
              <a:rPr lang="en-US" dirty="0" smtClean="0"/>
              <a:t>down interfaces</a:t>
            </a:r>
            <a:r>
              <a:rPr lang="en-US" dirty="0"/>
              <a:t>, </a:t>
            </a:r>
            <a:r>
              <a:rPr lang="en-US" dirty="0" smtClean="0"/>
              <a:t>the router </a:t>
            </a:r>
            <a:r>
              <a:rPr lang="en-US" dirty="0"/>
              <a:t>uses additional sub-prefixes as needed (in numerical order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If the </a:t>
            </a:r>
            <a:r>
              <a:rPr lang="en-US" dirty="0" smtClean="0"/>
              <a:t>aggregate prefix </a:t>
            </a:r>
            <a:r>
              <a:rPr lang="en-US" dirty="0"/>
              <a:t>is too small to number all </a:t>
            </a:r>
            <a:r>
              <a:rPr lang="en-US" dirty="0" smtClean="0"/>
              <a:t>down interfaces</a:t>
            </a:r>
            <a:r>
              <a:rPr lang="en-US" dirty="0"/>
              <a:t>, the </a:t>
            </a:r>
            <a:r>
              <a:rPr lang="en-US" dirty="0" smtClean="0"/>
              <a:t>router </a:t>
            </a:r>
            <a:r>
              <a:rPr lang="en-US" dirty="0"/>
              <a:t>collapses them into a </a:t>
            </a:r>
            <a:r>
              <a:rPr lang="en-US" dirty="0" smtClean="0"/>
              <a:t>single IP </a:t>
            </a:r>
            <a:r>
              <a:rPr lang="en-US" dirty="0"/>
              <a:t>interface, assigns a single /64 to that </a:t>
            </a:r>
            <a:r>
              <a:rPr lang="en-US" dirty="0" smtClean="0"/>
              <a:t>interface</a:t>
            </a:r>
          </a:p>
          <a:p>
            <a:r>
              <a:rPr lang="en-US" dirty="0" smtClean="0"/>
              <a:t>The </a:t>
            </a:r>
            <a:r>
              <a:rPr lang="en-US" dirty="0"/>
              <a:t>remaining sub-prefixes are delegated via DHCPv6 to directly downstream routers as needed, in reverse numerical </a:t>
            </a:r>
            <a:r>
              <a:rPr lang="en-US" dirty="0" smtClean="0"/>
              <a:t>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718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Routing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HIPnet</a:t>
            </a:r>
            <a:r>
              <a:rPr lang="en-US" dirty="0" smtClean="0"/>
              <a:t> router </a:t>
            </a:r>
            <a:r>
              <a:rPr lang="en-US" dirty="0"/>
              <a:t>installs a single default 'up' route and a more specific 'down' route for each prefix delegated to a downstream </a:t>
            </a:r>
            <a:r>
              <a:rPr lang="en-US" dirty="0" smtClean="0"/>
              <a:t>IR</a:t>
            </a:r>
          </a:p>
          <a:p>
            <a:r>
              <a:rPr lang="en-US" dirty="0"/>
              <a:t>‘down' routes </a:t>
            </a:r>
            <a:r>
              <a:rPr lang="en-US" dirty="0" smtClean="0"/>
              <a:t>point </a:t>
            </a:r>
            <a:r>
              <a:rPr lang="en-US" dirty="0"/>
              <a:t>all packets destined to a given prefix to the WAN IP address of the router to which that prefix was </a:t>
            </a:r>
            <a:r>
              <a:rPr lang="en-US" dirty="0" smtClean="0"/>
              <a:t>delegated</a:t>
            </a:r>
          </a:p>
          <a:p>
            <a:r>
              <a:rPr lang="en-US" dirty="0" smtClean="0"/>
              <a:t>No routing protocol needed!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875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Multihoming</a:t>
            </a:r>
            <a:r>
              <a:rPr lang="en-US" dirty="0" smtClean="0"/>
              <a:t> Use-Cases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purpose IP connection (e.g. IP Video)</a:t>
            </a:r>
          </a:p>
          <a:p>
            <a:r>
              <a:rPr lang="en-US" dirty="0" smtClean="0"/>
              <a:t>Backup connection (i.e. active/standby)</a:t>
            </a:r>
          </a:p>
          <a:p>
            <a:r>
              <a:rPr lang="en-US" dirty="0" smtClean="0"/>
              <a:t>“True” </a:t>
            </a:r>
            <a:r>
              <a:rPr lang="en-US" dirty="0" err="1" smtClean="0"/>
              <a:t>multihoming</a:t>
            </a:r>
            <a:r>
              <a:rPr lang="en-US" dirty="0" smtClean="0"/>
              <a:t> (i.e. active/active)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33575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Purpose IP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IP video or other non-Internet connection</a:t>
            </a:r>
          </a:p>
          <a:p>
            <a:r>
              <a:rPr lang="en-US" dirty="0" smtClean="0"/>
              <a:t>Some configuration allowed</a:t>
            </a:r>
          </a:p>
          <a:p>
            <a:pPr lvl="1"/>
            <a:r>
              <a:rPr lang="en-US" dirty="0" smtClean="0"/>
              <a:t>User or technician configured</a:t>
            </a:r>
          </a:p>
          <a:p>
            <a:pPr lvl="1"/>
            <a:r>
              <a:rPr lang="en-US" dirty="0" smtClean="0"/>
              <a:t>Managed or semi-managed</a:t>
            </a:r>
          </a:p>
          <a:p>
            <a:r>
              <a:rPr lang="en-US" dirty="0" smtClean="0"/>
              <a:t>Automated / </a:t>
            </a:r>
            <a:r>
              <a:rPr lang="en-US" dirty="0" err="1" smtClean="0"/>
              <a:t>configurationless</a:t>
            </a:r>
            <a:endParaRPr lang="en-US" dirty="0" smtClean="0"/>
          </a:p>
          <a:p>
            <a:pPr lvl="1"/>
            <a:r>
              <a:rPr lang="en-US" dirty="0" smtClean="0"/>
              <a:t>Has been discussed</a:t>
            </a:r>
          </a:p>
          <a:p>
            <a:pPr lvl="1"/>
            <a:r>
              <a:rPr lang="en-US" dirty="0" smtClean="0"/>
              <a:t>Outside of current scope</a:t>
            </a:r>
            <a:endParaRPr lang="en-US" dirty="0"/>
          </a:p>
          <a:p>
            <a:pPr lvl="2"/>
            <a:r>
              <a:rPr lang="en-US" dirty="0" smtClean="0"/>
              <a:t>May be included in future versions of </a:t>
            </a:r>
            <a:r>
              <a:rPr lang="en-US" dirty="0" err="1" smtClean="0"/>
              <a:t>HIPnet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035903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</a:rPr>
              <a:t>Backup Connection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Active/standby with failover</a:t>
            </a:r>
          </a:p>
          <a:p>
            <a:r>
              <a:rPr lang="en-US" dirty="0" smtClean="0"/>
              <a:t>Default </a:t>
            </a:r>
            <a:r>
              <a:rPr lang="en-US" dirty="0" err="1" smtClean="0"/>
              <a:t>HIPnet</a:t>
            </a:r>
            <a:r>
              <a:rPr lang="en-US" dirty="0" smtClean="0"/>
              <a:t> use-case</a:t>
            </a:r>
          </a:p>
          <a:p>
            <a:r>
              <a:rPr lang="en-US" dirty="0" smtClean="0"/>
              <a:t>Internal prefix preferred in Up detection</a:t>
            </a:r>
          </a:p>
          <a:p>
            <a:pPr lvl="1"/>
            <a:r>
              <a:rPr lang="en-US" dirty="0" smtClean="0"/>
              <a:t>First CER to come online is primary</a:t>
            </a:r>
          </a:p>
          <a:p>
            <a:pPr lvl="1"/>
            <a:r>
              <a:rPr lang="en-US" dirty="0" smtClean="0"/>
              <a:t>Backup CER doesn’t announce its prefix</a:t>
            </a:r>
          </a:p>
          <a:p>
            <a:pPr lvl="1"/>
            <a:r>
              <a:rPr lang="en-US" dirty="0" smtClean="0"/>
              <a:t>Upon failure of primary, secondary CER announces its prefix (becomes primary), tree is re-built</a:t>
            </a:r>
          </a:p>
          <a:p>
            <a:pPr lvl="1"/>
            <a:r>
              <a:rPr lang="en-US" dirty="0" smtClean="0"/>
              <a:t>Backup judges failure based on:</a:t>
            </a:r>
          </a:p>
          <a:p>
            <a:pPr lvl="2"/>
            <a:r>
              <a:rPr lang="en-US" dirty="0" smtClean="0"/>
              <a:t>Timeout (primary CER stops advertising GUA)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referred, valid, &amp; router</a:t>
            </a:r>
            <a:r>
              <a:rPr lang="en-US" dirty="0"/>
              <a:t> </a:t>
            </a:r>
            <a:r>
              <a:rPr lang="en-US" dirty="0" smtClean="0"/>
              <a:t>lifetimes from primary set to 0</a:t>
            </a:r>
          </a:p>
        </p:txBody>
      </p:sp>
    </p:spTree>
    <p:extLst>
      <p:ext uri="{BB962C8B-B14F-4D97-AF65-F5344CB8AC3E}">
        <p14:creationId xmlns:p14="http://schemas.microsoft.com/office/powerpoint/2010/main" val="405302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Emerging use cases for the home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7438"/>
            <a:ext cx="8379410" cy="5526489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Separation of guest users from home users</a:t>
            </a:r>
          </a:p>
          <a:p>
            <a:r>
              <a:rPr lang="en-US" dirty="0" smtClean="0"/>
              <a:t>Community Wi-Fi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Wi-Fi GW in the subscriber home is used to provide Wi-Fi roaming services</a:t>
            </a:r>
          </a:p>
          <a:p>
            <a:r>
              <a:rPr lang="en-US" dirty="0" err="1" smtClean="0"/>
              <a:t>Femto</a:t>
            </a:r>
            <a:r>
              <a:rPr lang="en-US" dirty="0" smtClean="0"/>
              <a:t> cell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GW in the subscriber home is used to provide cellular services</a:t>
            </a:r>
          </a:p>
          <a:p>
            <a:r>
              <a:rPr lang="en-US" dirty="0" smtClean="0"/>
              <a:t>Smart grid</a:t>
            </a:r>
          </a:p>
          <a:p>
            <a:r>
              <a:rPr lang="en-US" dirty="0" smtClean="0"/>
              <a:t>Security, Monitoring, &amp; Automation</a:t>
            </a:r>
          </a:p>
          <a:p>
            <a:r>
              <a:rPr lang="en-US" dirty="0" smtClean="0"/>
              <a:t>Multi-homing</a:t>
            </a:r>
          </a:p>
          <a:p>
            <a:r>
              <a:rPr lang="en-US" dirty="0" smtClean="0"/>
              <a:t>Video content sharing and streaming between the devices inside the home </a:t>
            </a:r>
          </a:p>
          <a:p>
            <a:r>
              <a:rPr lang="en-US" dirty="0" smtClean="0"/>
              <a:t>IP video streaming from the internet</a:t>
            </a:r>
          </a:p>
          <a:p>
            <a:r>
              <a:rPr lang="en-US" dirty="0" smtClean="0"/>
              <a:t>Telecommuting and corporate IT requirements (e.g. network separation)</a:t>
            </a:r>
          </a:p>
          <a:p>
            <a:r>
              <a:rPr lang="en-US" dirty="0" smtClean="0"/>
              <a:t>Ever increasing devices in the subscriber home </a:t>
            </a:r>
          </a:p>
          <a:p>
            <a:r>
              <a:rPr lang="en-US" dirty="0" smtClean="0"/>
              <a:t>Emergence of Heterogeneous link layer technologies (e.g. low powered sensor networks) with different requirements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745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6685484" y="2718534"/>
            <a:ext cx="251886" cy="44084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620433" y="3364260"/>
            <a:ext cx="983222" cy="724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770750" y="3379799"/>
            <a:ext cx="997050" cy="545806"/>
          </a:xfrm>
          <a:prstGeom prst="line">
            <a:avLst/>
          </a:prstGeom>
          <a:ln>
            <a:solidFill>
              <a:srgbClr val="B5093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endCxn id="46" idx="2"/>
          </p:cNvCxnSpPr>
          <p:nvPr/>
        </p:nvCxnSpPr>
        <p:spPr>
          <a:xfrm flipV="1">
            <a:off x="4156125" y="2456128"/>
            <a:ext cx="983222" cy="72424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Backup Network – Example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3704828" y="2896970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8" name="Can 7"/>
          <p:cNvSpPr/>
          <p:nvPr/>
        </p:nvSpPr>
        <p:spPr>
          <a:xfrm>
            <a:off x="2230464" y="3868079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0" name="Can 9"/>
          <p:cNvSpPr/>
          <p:nvPr/>
        </p:nvSpPr>
        <p:spPr>
          <a:xfrm>
            <a:off x="5190128" y="3868080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40" name="Can 39"/>
          <p:cNvSpPr/>
          <p:nvPr/>
        </p:nvSpPr>
        <p:spPr>
          <a:xfrm>
            <a:off x="3699799" y="4959691"/>
            <a:ext cx="566744" cy="650769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R4</a:t>
            </a:r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271573" y="3369302"/>
            <a:ext cx="944574" cy="608784"/>
          </a:xfrm>
          <a:prstGeom prst="line">
            <a:avLst/>
          </a:prstGeom>
          <a:ln>
            <a:solidFill>
              <a:srgbClr val="B5093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734236" y="4445374"/>
            <a:ext cx="981088" cy="66630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4245554" y="4497856"/>
            <a:ext cx="997050" cy="54580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7" idx="3"/>
            <a:endCxn id="40" idx="1"/>
          </p:cNvCxnSpPr>
          <p:nvPr/>
        </p:nvCxnSpPr>
        <p:spPr>
          <a:xfrm flipH="1">
            <a:off x="3983171" y="3547739"/>
            <a:ext cx="5029" cy="1411952"/>
          </a:xfrm>
          <a:prstGeom prst="line">
            <a:avLst/>
          </a:prstGeom>
          <a:ln>
            <a:solidFill>
              <a:srgbClr val="B50938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8" idx="4"/>
            <a:endCxn id="10" idx="2"/>
          </p:cNvCxnSpPr>
          <p:nvPr/>
        </p:nvCxnSpPr>
        <p:spPr>
          <a:xfrm>
            <a:off x="2797208" y="4193464"/>
            <a:ext cx="2392920" cy="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Cloud 45"/>
          <p:cNvSpPr/>
          <p:nvPr/>
        </p:nvSpPr>
        <p:spPr>
          <a:xfrm>
            <a:off x="5132185" y="2088758"/>
            <a:ext cx="2308958" cy="734739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sp>
        <p:nvSpPr>
          <p:cNvPr id="18" name="Cloud 17"/>
          <p:cNvSpPr/>
          <p:nvPr/>
        </p:nvSpPr>
        <p:spPr>
          <a:xfrm>
            <a:off x="5998263" y="3133341"/>
            <a:ext cx="2308958" cy="734739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LTE</a:t>
            </a:r>
            <a:endParaRPr lang="en-US" dirty="0"/>
          </a:p>
        </p:txBody>
      </p:sp>
      <p:sp>
        <p:nvSpPr>
          <p:cNvPr id="13" name="Multiply 12"/>
          <p:cNvSpPr/>
          <p:nvPr/>
        </p:nvSpPr>
        <p:spPr>
          <a:xfrm>
            <a:off x="4586431" y="2666052"/>
            <a:ext cx="272877" cy="157445"/>
          </a:xfrm>
          <a:prstGeom prst="mathMultiply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2875703" y="3264340"/>
            <a:ext cx="640211" cy="39885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788791" y="3679146"/>
            <a:ext cx="5467" cy="120161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18946" y="3191273"/>
            <a:ext cx="912649" cy="56639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830772" y="3621213"/>
            <a:ext cx="640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RAs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4240087" y="4429426"/>
            <a:ext cx="818631" cy="4828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875703" y="4319418"/>
            <a:ext cx="2167492" cy="1554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 flipV="1">
            <a:off x="4271573" y="3621213"/>
            <a:ext cx="740136" cy="4777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151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11225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B11225"/>
                                      </p:to>
                                    </p:animClr>
                                    <p:set>
                                      <p:cBhvr>
                                        <p:cTn id="32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Multihoming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Active/Active with load sharing</a:t>
            </a:r>
          </a:p>
          <a:p>
            <a:r>
              <a:rPr lang="en-US" dirty="0" smtClean="0"/>
              <a:t>Possible under </a:t>
            </a:r>
            <a:r>
              <a:rPr lang="en-US" dirty="0" err="1" smtClean="0"/>
              <a:t>HIPnet</a:t>
            </a:r>
            <a:r>
              <a:rPr lang="en-US" dirty="0" smtClean="0"/>
              <a:t> architecture</a:t>
            </a:r>
          </a:p>
          <a:p>
            <a:r>
              <a:rPr lang="en-US" dirty="0" smtClean="0"/>
              <a:t>“Shared tree”</a:t>
            </a:r>
          </a:p>
          <a:p>
            <a:pPr lvl="1"/>
            <a:r>
              <a:rPr lang="en-US" dirty="0" smtClean="0"/>
              <a:t>Primary CER (first active) builds hierarchical tree</a:t>
            </a:r>
          </a:p>
          <a:p>
            <a:pPr lvl="1"/>
            <a:r>
              <a:rPr lang="en-US" dirty="0" smtClean="0"/>
              <a:t>Secondary CER adds its prefix to existing tree</a:t>
            </a:r>
          </a:p>
          <a:p>
            <a:pPr lvl="1"/>
            <a:r>
              <a:rPr lang="en-US" dirty="0" smtClean="0"/>
              <a:t>Secondary can be same level (full </a:t>
            </a:r>
            <a:r>
              <a:rPr lang="en-US" dirty="0" err="1" smtClean="0"/>
              <a:t>multihoming</a:t>
            </a:r>
            <a:r>
              <a:rPr lang="en-US" dirty="0" smtClean="0"/>
              <a:t>) or lower level (VPN use-case)</a:t>
            </a:r>
          </a:p>
          <a:p>
            <a:pPr lvl="1"/>
            <a:r>
              <a:rPr lang="en-US" dirty="0" smtClean="0"/>
              <a:t>Requires NAT or source routing at CERs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727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Multihoming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CER performs prefix sub-delegation as described earlier</a:t>
            </a:r>
          </a:p>
          <a:p>
            <a:pPr lvl="1"/>
            <a:r>
              <a:rPr lang="en-US" dirty="0"/>
              <a:t>hierarchical tree network</a:t>
            </a:r>
          </a:p>
          <a:p>
            <a:r>
              <a:rPr lang="en-US" dirty="0"/>
              <a:t>Secondary CER (R4) obtains second prefix from ISP2</a:t>
            </a:r>
          </a:p>
          <a:p>
            <a:pPr lvl="1"/>
            <a:r>
              <a:rPr lang="en-US" dirty="0"/>
              <a:t>Advertises ISP2 prefix as part of RA</a:t>
            </a:r>
          </a:p>
          <a:p>
            <a:pPr lvl="1"/>
            <a:r>
              <a:rPr lang="en-US" dirty="0"/>
              <a:t>Includes sub-prefixes from both ISPs in IA_PD (same “link id”)</a:t>
            </a:r>
          </a:p>
          <a:p>
            <a:r>
              <a:rPr lang="en-US" dirty="0"/>
              <a:t>Secondary CER points default route to ISP2, internal /48 route to upstream internal router (e.g. R1)</a:t>
            </a:r>
          </a:p>
          <a:p>
            <a:r>
              <a:rPr lang="en-US" dirty="0"/>
              <a:t>Devices below R4 (e.g.R3, R5) use ISP2, but have full access to all internal devices using ISP1 prefix or ULAs</a:t>
            </a:r>
          </a:p>
          <a:p>
            <a:pPr lvl="1"/>
            <a:r>
              <a:rPr lang="en-US" dirty="0"/>
              <a:t>If ISP2 link fails, traffic flows to ISP1</a:t>
            </a:r>
          </a:p>
          <a:p>
            <a:r>
              <a:rPr lang="en-US" dirty="0"/>
              <a:t>Devices not below R4 (e.g. R1, R2) use ISP1, but have full access to all internal devices using ISP1 prefix or ULAs</a:t>
            </a:r>
          </a:p>
          <a:p>
            <a:r>
              <a:rPr lang="en-US" dirty="0"/>
              <a:t>Potential optimization - CER source routing – default route selected based on packet Source IP </a:t>
            </a:r>
            <a:r>
              <a:rPr lang="en-US" dirty="0" smtClean="0"/>
              <a:t>address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584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/>
        </p:nvGrpSpPr>
        <p:grpSpPr>
          <a:xfrm>
            <a:off x="3877589" y="4774944"/>
            <a:ext cx="1747398" cy="381926"/>
            <a:chOff x="3732756" y="5031164"/>
            <a:chExt cx="1747398" cy="381926"/>
          </a:xfrm>
        </p:grpSpPr>
        <p:cxnSp>
          <p:nvCxnSpPr>
            <p:cNvPr id="57" name="Straight Connector 56"/>
            <p:cNvCxnSpPr/>
            <p:nvPr/>
          </p:nvCxnSpPr>
          <p:spPr>
            <a:xfrm flipH="1">
              <a:off x="4411086" y="5031164"/>
              <a:ext cx="28268" cy="37275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3732756" y="5413090"/>
              <a:ext cx="174739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1872378" y="5911181"/>
            <a:ext cx="1747398" cy="372750"/>
            <a:chOff x="1727545" y="6167401"/>
            <a:chExt cx="1747398" cy="372750"/>
          </a:xfrm>
        </p:grpSpPr>
        <p:cxnSp>
          <p:nvCxnSpPr>
            <p:cNvPr id="55" name="Straight Connector 54"/>
            <p:cNvCxnSpPr/>
            <p:nvPr/>
          </p:nvCxnSpPr>
          <p:spPr>
            <a:xfrm flipH="1">
              <a:off x="2587299" y="6167401"/>
              <a:ext cx="28268" cy="37275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727545" y="6539780"/>
              <a:ext cx="174739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99" name="Group 98"/>
          <p:cNvGrpSpPr/>
          <p:nvPr/>
        </p:nvGrpSpPr>
        <p:grpSpPr>
          <a:xfrm>
            <a:off x="1022928" y="4775315"/>
            <a:ext cx="1747398" cy="1030835"/>
            <a:chOff x="878095" y="5031535"/>
            <a:chExt cx="1747398" cy="1030835"/>
          </a:xfrm>
        </p:grpSpPr>
        <p:cxnSp>
          <p:nvCxnSpPr>
            <p:cNvPr id="66" name="Straight Connector 65"/>
            <p:cNvCxnSpPr/>
            <p:nvPr/>
          </p:nvCxnSpPr>
          <p:spPr>
            <a:xfrm flipH="1">
              <a:off x="2424596" y="5394367"/>
              <a:ext cx="29022" cy="668003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1728301" y="5031535"/>
              <a:ext cx="28268" cy="37275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878095" y="5403914"/>
              <a:ext cx="1747398" cy="0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cxnSp>
        <p:nvCxnSpPr>
          <p:cNvPr id="59" name="Straight Connector 58"/>
          <p:cNvCxnSpPr/>
          <p:nvPr/>
        </p:nvCxnSpPr>
        <p:spPr>
          <a:xfrm flipH="1">
            <a:off x="1739074" y="3734931"/>
            <a:ext cx="19476" cy="65845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1853659" y="3820865"/>
            <a:ext cx="29023" cy="66800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4479151" y="3744108"/>
            <a:ext cx="19476" cy="65845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>
            <a:off x="4593736" y="3830042"/>
            <a:ext cx="29023" cy="668003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H="1">
            <a:off x="2454843" y="4995294"/>
            <a:ext cx="19854" cy="715375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H="1">
            <a:off x="4450505" y="4781357"/>
            <a:ext cx="3592" cy="23229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2626718" y="5917594"/>
            <a:ext cx="3592" cy="23229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H="1">
            <a:off x="1767720" y="4781728"/>
            <a:ext cx="3592" cy="23229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Multihoming</a:t>
            </a:r>
            <a:r>
              <a:rPr lang="en-US" dirty="0" smtClean="0"/>
              <a:t> Network Example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4709075" y="1961195"/>
            <a:ext cx="3786382" cy="474215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ISP1</a:t>
            </a:r>
            <a:endParaRPr lang="en-US" sz="2400" dirty="0"/>
          </a:p>
        </p:txBody>
      </p:sp>
      <p:pic>
        <p:nvPicPr>
          <p:cNvPr id="30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245" y="2499859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Up-Down Arrow 5"/>
          <p:cNvSpPr/>
          <p:nvPr/>
        </p:nvSpPr>
        <p:spPr>
          <a:xfrm>
            <a:off x="4692410" y="2323138"/>
            <a:ext cx="333124" cy="516981"/>
          </a:xfrm>
          <a:prstGeom prst="up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463" y="4064459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842" y="2692180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9539" y="4077828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482616" y="2999484"/>
            <a:ext cx="50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pic>
        <p:nvPicPr>
          <p:cNvPr id="34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8698" y="5231887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" name="TextBox 23"/>
          <p:cNvSpPr txBox="1"/>
          <p:nvPr/>
        </p:nvSpPr>
        <p:spPr>
          <a:xfrm>
            <a:off x="4195840" y="4577754"/>
            <a:ext cx="50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509118" y="4573938"/>
            <a:ext cx="50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965575" y="3181047"/>
            <a:ext cx="50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R4</a:t>
            </a:r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737026" y="1960825"/>
            <a:ext cx="2807116" cy="474215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ISP 2</a:t>
            </a:r>
            <a:endParaRPr lang="en-US" sz="2400" dirty="0"/>
          </a:p>
        </p:txBody>
      </p:sp>
      <p:sp>
        <p:nvSpPr>
          <p:cNvPr id="25" name="Up-Down Arrow 24"/>
          <p:cNvSpPr/>
          <p:nvPr/>
        </p:nvSpPr>
        <p:spPr>
          <a:xfrm>
            <a:off x="2027967" y="2465989"/>
            <a:ext cx="333124" cy="516981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81472" y="2913785"/>
            <a:ext cx="8211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(CER)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736848" y="3734931"/>
            <a:ext cx="5127610" cy="19096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889248" y="3830043"/>
            <a:ext cx="5127610" cy="190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870528" y="4995294"/>
            <a:ext cx="174739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3782102" y="5004099"/>
            <a:ext cx="174739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1719978" y="6131160"/>
            <a:ext cx="174739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16884" y="3502639"/>
            <a:ext cx="3592" cy="232293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flipH="1">
            <a:off x="2331468" y="3496226"/>
            <a:ext cx="19097" cy="3341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3" idx="2"/>
          </p:cNvCxnSpPr>
          <p:nvPr/>
        </p:nvCxnSpPr>
        <p:spPr>
          <a:xfrm flipH="1">
            <a:off x="4708696" y="3368816"/>
            <a:ext cx="28821" cy="384841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>
            <a:off x="4823281" y="3305261"/>
            <a:ext cx="19474" cy="54387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81" name="Group 80"/>
          <p:cNvGrpSpPr/>
          <p:nvPr/>
        </p:nvGrpSpPr>
        <p:grpSpPr>
          <a:xfrm>
            <a:off x="2302822" y="2866044"/>
            <a:ext cx="2043405" cy="2520727"/>
            <a:chOff x="2157989" y="3122264"/>
            <a:chExt cx="2043405" cy="2520727"/>
          </a:xfrm>
        </p:grpSpPr>
        <p:cxnSp>
          <p:nvCxnSpPr>
            <p:cNvPr id="70" name="Straight Arrow Connector 69"/>
            <p:cNvCxnSpPr/>
            <p:nvPr/>
          </p:nvCxnSpPr>
          <p:spPr>
            <a:xfrm flipH="1">
              <a:off x="2740455" y="3399162"/>
              <a:ext cx="1126737" cy="57289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H="1">
              <a:off x="2157989" y="3389614"/>
              <a:ext cx="1718753" cy="1193526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flipH="1">
              <a:off x="2969622" y="3389614"/>
              <a:ext cx="888022" cy="2253377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/>
            <p:nvPr/>
          </p:nvCxnSpPr>
          <p:spPr>
            <a:xfrm>
              <a:off x="3848096" y="3408710"/>
              <a:ext cx="353298" cy="1098044"/>
            </a:xfrm>
            <a:prstGeom prst="straightConnector1">
              <a:avLst/>
            </a:prstGeom>
            <a:ln>
              <a:solidFill>
                <a:schemeClr val="accent4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3055559" y="3122264"/>
              <a:ext cx="649307" cy="276999"/>
            </a:xfrm>
            <a:prstGeom prst="rect">
              <a:avLst/>
            </a:prstGeom>
            <a:noFill/>
            <a:ln>
              <a:solidFill>
                <a:schemeClr val="accent4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4"/>
                  </a:solidFill>
                </a:rPr>
                <a:t>DHCP</a:t>
              </a:r>
              <a:endParaRPr lang="en-US" sz="1200" dirty="0">
                <a:solidFill>
                  <a:schemeClr val="accent4"/>
                </a:solidFill>
              </a:endParaRPr>
            </a:p>
          </p:txBody>
        </p:sp>
      </p:grpSp>
      <p:cxnSp>
        <p:nvCxnSpPr>
          <p:cNvPr id="83" name="Straight Arrow Connector 82"/>
          <p:cNvCxnSpPr/>
          <p:nvPr/>
        </p:nvCxnSpPr>
        <p:spPr>
          <a:xfrm>
            <a:off x="1319314" y="3610804"/>
            <a:ext cx="314149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789801" y="3353001"/>
            <a:ext cx="611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RA</a:t>
            </a:r>
            <a:endParaRPr lang="en-US" sz="1200" dirty="0">
              <a:solidFill>
                <a:schemeClr val="accent2"/>
              </a:solidFill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3811504" y="5145716"/>
            <a:ext cx="1804690" cy="276999"/>
            <a:chOff x="3666671" y="5461202"/>
            <a:chExt cx="1804690" cy="276999"/>
          </a:xfrm>
        </p:grpSpPr>
        <p:cxnSp>
          <p:nvCxnSpPr>
            <p:cNvPr id="85" name="Straight Arrow Connector 84"/>
            <p:cNvCxnSpPr/>
            <p:nvPr/>
          </p:nvCxnSpPr>
          <p:spPr>
            <a:xfrm>
              <a:off x="3666671" y="5709828"/>
              <a:ext cx="1804690" cy="954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86" name="TextBox 85"/>
            <p:cNvSpPr txBox="1"/>
            <p:nvPr/>
          </p:nvSpPr>
          <p:spPr>
            <a:xfrm>
              <a:off x="4306050" y="5461202"/>
              <a:ext cx="611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2"/>
                  </a:solidFill>
                </a:rPr>
                <a:t>RA</a:t>
              </a:r>
              <a:endParaRPr lang="en-US" sz="1200" dirty="0">
                <a:solidFill>
                  <a:schemeClr val="accent2"/>
                </a:solidFill>
              </a:endParaRPr>
            </a:p>
          </p:txBody>
        </p:sp>
      </p:grpSp>
      <p:cxnSp>
        <p:nvCxnSpPr>
          <p:cNvPr id="90" name="Straight Arrow Connector 89"/>
          <p:cNvCxnSpPr/>
          <p:nvPr/>
        </p:nvCxnSpPr>
        <p:spPr>
          <a:xfrm>
            <a:off x="1872755" y="6484443"/>
            <a:ext cx="1804690" cy="954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512134" y="6235817"/>
            <a:ext cx="611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2"/>
                </a:solidFill>
              </a:rPr>
              <a:t>RA</a:t>
            </a:r>
            <a:endParaRPr lang="en-US" sz="1200" dirty="0">
              <a:solidFill>
                <a:schemeClr val="accent2"/>
              </a:solidFill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951491" y="5104247"/>
            <a:ext cx="1804690" cy="276999"/>
            <a:chOff x="858998" y="5317608"/>
            <a:chExt cx="1804690" cy="276999"/>
          </a:xfrm>
        </p:grpSpPr>
        <p:cxnSp>
          <p:nvCxnSpPr>
            <p:cNvPr id="92" name="Straight Arrow Connector 91"/>
            <p:cNvCxnSpPr/>
            <p:nvPr/>
          </p:nvCxnSpPr>
          <p:spPr>
            <a:xfrm>
              <a:off x="858998" y="5566234"/>
              <a:ext cx="1804690" cy="954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1498377" y="5317608"/>
              <a:ext cx="61111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accent2"/>
                  </a:solidFill>
                </a:rPr>
                <a:t>RA</a:t>
              </a:r>
              <a:endParaRPr lang="en-US" sz="1200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430370" y="5720923"/>
            <a:ext cx="50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222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  <p:bldP spid="84" grpId="0"/>
      <p:bldP spid="91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3377680" y="4737696"/>
            <a:ext cx="1439775" cy="13884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H="1">
            <a:off x="1766028" y="4689955"/>
            <a:ext cx="1439776" cy="138847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VPN </a:t>
            </a:r>
            <a:r>
              <a:rPr lang="en-US" dirty="0" err="1" smtClean="0"/>
              <a:t>Multihoming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828108" y="2172855"/>
            <a:ext cx="7567080" cy="474215"/>
          </a:xfrm>
          <a:prstGeom prst="clou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Internet Service Provider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177536" y="3244561"/>
            <a:ext cx="1439776" cy="1388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1737760" y="4633037"/>
            <a:ext cx="1439776" cy="1388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177537" y="4633037"/>
            <a:ext cx="1439775" cy="1388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617312" y="3244561"/>
            <a:ext cx="1439775" cy="1388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30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0976" y="2711519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Up-Down Arrow 5"/>
          <p:cNvSpPr/>
          <p:nvPr/>
        </p:nvSpPr>
        <p:spPr>
          <a:xfrm>
            <a:off x="4458460" y="2544346"/>
            <a:ext cx="333124" cy="516981"/>
          </a:xfrm>
          <a:prstGeom prst="up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583" y="5555574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727" y="4126009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1383" y="5548578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9827" y="4088977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382347" y="3211144"/>
            <a:ext cx="50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04778" y="4588905"/>
            <a:ext cx="50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485238" y="6065053"/>
            <a:ext cx="50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925203" y="4633974"/>
            <a:ext cx="50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R4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383055" y="6047162"/>
            <a:ext cx="5098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R5</a:t>
            </a:r>
            <a:endParaRPr lang="en-US" dirty="0"/>
          </a:p>
        </p:txBody>
      </p:sp>
      <p:sp>
        <p:nvSpPr>
          <p:cNvPr id="22" name="Cloud 21"/>
          <p:cNvSpPr/>
          <p:nvPr/>
        </p:nvSpPr>
        <p:spPr>
          <a:xfrm>
            <a:off x="617660" y="3442396"/>
            <a:ext cx="2807116" cy="474215"/>
          </a:xfrm>
          <a:prstGeom prst="clou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ISP 2</a:t>
            </a:r>
            <a:endParaRPr lang="en-US" sz="2400" dirty="0"/>
          </a:p>
        </p:txBody>
      </p:sp>
      <p:sp>
        <p:nvSpPr>
          <p:cNvPr id="25" name="Up-Down Arrow 24"/>
          <p:cNvSpPr/>
          <p:nvPr/>
        </p:nvSpPr>
        <p:spPr>
          <a:xfrm>
            <a:off x="2844365" y="3899820"/>
            <a:ext cx="333124" cy="516981"/>
          </a:xfrm>
          <a:prstGeom prst="up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1165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5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Multihoming</a:t>
            </a:r>
            <a:r>
              <a:rPr lang="en-US" dirty="0" smtClean="0"/>
              <a:t> FAQ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What if the PD sizes from ISP1 and ISP2 are different?</a:t>
            </a:r>
          </a:p>
          <a:p>
            <a:pPr lvl="1"/>
            <a:r>
              <a:rPr lang="en-US" dirty="0"/>
              <a:t>The hierarchy determined by DHCP (ISP1 in the example)</a:t>
            </a:r>
          </a:p>
          <a:p>
            <a:pPr lvl="2"/>
            <a:r>
              <a:rPr lang="en-US" dirty="0"/>
              <a:t>Clarifying rule: routers MUST NOT act as DHCP client and server on same link.</a:t>
            </a:r>
          </a:p>
          <a:p>
            <a:r>
              <a:rPr lang="en-US" sz="2200" dirty="0"/>
              <a:t>What if the L2 router picks the wrong L1 for default traffic?</a:t>
            </a:r>
          </a:p>
          <a:p>
            <a:pPr lvl="1"/>
            <a:r>
              <a:rPr lang="en-US" dirty="0"/>
              <a:t>The wrong L1 forwards it to the right L1</a:t>
            </a:r>
          </a:p>
          <a:p>
            <a:r>
              <a:rPr lang="en-US" dirty="0"/>
              <a:t>What if we don’t use the PD algorithm discussed above?</a:t>
            </a:r>
          </a:p>
          <a:p>
            <a:pPr lvl="1"/>
            <a:r>
              <a:rPr lang="en-US" dirty="0"/>
              <a:t>Not guaranteed to work</a:t>
            </a:r>
          </a:p>
          <a:p>
            <a:pPr lvl="2"/>
            <a:r>
              <a:rPr lang="en-US" dirty="0"/>
              <a:t>Routers only receive PD from one DHCP server</a:t>
            </a:r>
          </a:p>
          <a:p>
            <a:pPr lvl="2"/>
            <a:r>
              <a:rPr lang="en-US" dirty="0"/>
              <a:t>Would require mechanism for sending ISP2 PD to the </a:t>
            </a:r>
            <a:r>
              <a:rPr lang="en-US" dirty="0" smtClean="0"/>
              <a:t>CER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6708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738"/>
            <a:ext cx="8229600" cy="1143000"/>
          </a:xfrm>
        </p:spPr>
        <p:txBody>
          <a:bodyPr/>
          <a:lstStyle/>
          <a:p>
            <a:r>
              <a:rPr lang="en-US" dirty="0" smtClean="0"/>
              <a:t>Multicast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633"/>
            <a:ext cx="8229600" cy="541975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 smtClean="0"/>
              <a:t>HIPnet</a:t>
            </a:r>
            <a:r>
              <a:rPr lang="en-US" dirty="0" smtClean="0"/>
              <a:t> routers support service discovery through multicast forwarding</a:t>
            </a:r>
          </a:p>
          <a:p>
            <a:r>
              <a:rPr lang="en-US" dirty="0" smtClean="0"/>
              <a:t>Simple rules:</a:t>
            </a:r>
          </a:p>
          <a:p>
            <a:pPr lvl="1"/>
            <a:r>
              <a:rPr lang="en-US" dirty="0"/>
              <a:t>MULTI-1: A </a:t>
            </a:r>
            <a:r>
              <a:rPr lang="en-US" dirty="0" err="1"/>
              <a:t>HIPnet</a:t>
            </a:r>
            <a:r>
              <a:rPr lang="en-US" dirty="0"/>
              <a:t> router MUST discard IP multicast packets that fail a Reverse Path Forwarding Check (RPFC). </a:t>
            </a:r>
            <a:endParaRPr lang="en-US" dirty="0" smtClean="0"/>
          </a:p>
          <a:p>
            <a:pPr lvl="1"/>
            <a:r>
              <a:rPr lang="en-US" dirty="0" smtClean="0"/>
              <a:t>MULTI</a:t>
            </a:r>
            <a:r>
              <a:rPr lang="en-US" dirty="0"/>
              <a:t>-2: A </a:t>
            </a:r>
            <a:r>
              <a:rPr lang="en-US" dirty="0" err="1"/>
              <a:t>HIPnet</a:t>
            </a:r>
            <a:r>
              <a:rPr lang="en-US" dirty="0"/>
              <a:t> router that determines itself to be at the edge of a home network (e.g. via CER_ID option, /48 verification, or other mechanism) MUST NOT forward IPv4 administratively scoped (239.0.0.0/8) packets onto the WAN interface. </a:t>
            </a:r>
            <a:endParaRPr lang="en-US" dirty="0" smtClean="0"/>
          </a:p>
          <a:p>
            <a:pPr lvl="1"/>
            <a:r>
              <a:rPr lang="en-US" dirty="0" smtClean="0"/>
              <a:t>MULTI</a:t>
            </a:r>
            <a:r>
              <a:rPr lang="en-US" dirty="0"/>
              <a:t>-3: </a:t>
            </a:r>
            <a:r>
              <a:rPr lang="en-US" dirty="0" err="1"/>
              <a:t>HIPnet</a:t>
            </a:r>
            <a:r>
              <a:rPr lang="en-US" dirty="0"/>
              <a:t> Routers MUST forward IPv4 Local Scope multicast packets (239.255.0.0/16) to all LAN interfaces except the one from which they were received. </a:t>
            </a:r>
            <a:endParaRPr lang="en-US" dirty="0" smtClean="0"/>
          </a:p>
          <a:p>
            <a:pPr lvl="1"/>
            <a:r>
              <a:rPr lang="en-US" dirty="0" smtClean="0"/>
              <a:t>MULTI</a:t>
            </a:r>
            <a:r>
              <a:rPr lang="en-US" dirty="0"/>
              <a:t>-4: A </a:t>
            </a:r>
            <a:r>
              <a:rPr lang="en-US" dirty="0" err="1"/>
              <a:t>HIPnet</a:t>
            </a:r>
            <a:r>
              <a:rPr lang="en-US" dirty="0"/>
              <a:t> router that determines itself to be at the edge of a home network (e.g. via CER_ID option, /48 verification, or other mechanism) MUST NOT forward site-scope (FF05::) IPv6 multicast packets onto the WAN interface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MULTI</a:t>
            </a:r>
            <a:r>
              <a:rPr lang="en-US" dirty="0"/>
              <a:t>-5: </a:t>
            </a:r>
            <a:r>
              <a:rPr lang="en-US" dirty="0" err="1"/>
              <a:t>HIPnet</a:t>
            </a:r>
            <a:r>
              <a:rPr lang="en-US" dirty="0"/>
              <a:t> routers MUST forward site-scoped (FF05::/16) IPv6 multicast packets to all LAN interfaces except the one from which they were received. </a:t>
            </a:r>
            <a:endParaRPr lang="en-US" dirty="0" smtClean="0"/>
          </a:p>
          <a:p>
            <a:pPr lvl="1"/>
            <a:r>
              <a:rPr lang="en-US" dirty="0" smtClean="0"/>
              <a:t>MULTI</a:t>
            </a:r>
            <a:r>
              <a:rPr lang="en-US" dirty="0"/>
              <a:t>-6: A home router MAY discard IP multicast packets sent between Down Interfaces (different VLANs)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MULTI</a:t>
            </a:r>
            <a:r>
              <a:rPr lang="en-US" dirty="0"/>
              <a:t>-7: </a:t>
            </a:r>
            <a:r>
              <a:rPr lang="en-US" dirty="0" err="1"/>
              <a:t>HIPnet</a:t>
            </a:r>
            <a:r>
              <a:rPr lang="en-US" dirty="0"/>
              <a:t> routers SHOULD support an IGMP/MLD proxy, as described in [</a:t>
            </a:r>
            <a:r>
              <a:rPr lang="en-US" dirty="0">
                <a:hlinkClick r:id="rId2" tooltip="&quot;Internet Group Management Protocol (IGMP) / Multicast Listener Discovery (MLD)-Based Multicast Forwarding (&quot;"/>
              </a:rPr>
              <a:t>RFC4605</a:t>
            </a:r>
            <a:r>
              <a:rPr lang="en-US" dirty="0"/>
              <a:t>].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28237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&amp; NAT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SEC-1: The CER MUST enable a </a:t>
            </a:r>
            <a:r>
              <a:rPr lang="en-US" dirty="0" err="1" smtClean="0"/>
              <a:t>stateful</a:t>
            </a:r>
            <a:r>
              <a:rPr lang="en-US" dirty="0" smtClean="0"/>
              <a:t> [</a:t>
            </a:r>
            <a:r>
              <a:rPr lang="en-US" dirty="0" smtClean="0">
                <a:hlinkClick r:id="rId2" tooltip="&quot;Recommended Simple Security Capabilities in Customer Premises Equipment (CPE) for Providing Residential IPv6 Internet Service&quot;"/>
              </a:rPr>
              <a:t>RFC6092</a:t>
            </a:r>
            <a:r>
              <a:rPr lang="en-US" dirty="0" smtClean="0"/>
              <a:t>] firewall by default. </a:t>
            </a:r>
          </a:p>
          <a:p>
            <a:r>
              <a:rPr lang="en-US" dirty="0" smtClean="0"/>
              <a:t>SEC-2: </a:t>
            </a:r>
            <a:r>
              <a:rPr lang="en-US" dirty="0" err="1" smtClean="0"/>
              <a:t>HIPnet</a:t>
            </a:r>
            <a:r>
              <a:rPr lang="en-US" dirty="0" smtClean="0"/>
              <a:t> routers MUST only perform IPv4 NAT when serving as the CER. </a:t>
            </a:r>
          </a:p>
          <a:p>
            <a:r>
              <a:rPr lang="en-US" dirty="0" smtClean="0"/>
              <a:t>SEC-3: By default, </a:t>
            </a:r>
            <a:r>
              <a:rPr lang="en-US" dirty="0" err="1" smtClean="0"/>
              <a:t>HIPnet</a:t>
            </a:r>
            <a:r>
              <a:rPr lang="en-US" dirty="0" smtClean="0"/>
              <a:t> routers SHOULD configure IPv4 firewalling rules to mirror IPv6. </a:t>
            </a:r>
          </a:p>
          <a:p>
            <a:r>
              <a:rPr lang="en-US" dirty="0" smtClean="0"/>
              <a:t>SEC-4: </a:t>
            </a:r>
            <a:r>
              <a:rPr lang="en-US" dirty="0" err="1" smtClean="0"/>
              <a:t>HIPnet</a:t>
            </a:r>
            <a:r>
              <a:rPr lang="en-US" dirty="0" smtClean="0"/>
              <a:t> routers serving as CER SHOULD NOT enable UPnP IGD ([</a:t>
            </a:r>
            <a:r>
              <a:rPr lang="en-US" dirty="0" smtClean="0">
                <a:hlinkClick r:id="rId3"/>
              </a:rPr>
              <a:t>UPnP-IGD</a:t>
            </a:r>
            <a:r>
              <a:rPr lang="en-US" dirty="0" smtClean="0"/>
              <a:t>]) control by default.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1623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 Security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Filtering </a:t>
            </a:r>
            <a:r>
              <a:rPr lang="en-US" dirty="0" smtClean="0"/>
              <a:t>Disabled</a:t>
            </a:r>
          </a:p>
          <a:p>
            <a:r>
              <a:rPr lang="en-US" dirty="0"/>
              <a:t>Simple Security + </a:t>
            </a:r>
            <a:r>
              <a:rPr lang="en-US" dirty="0" smtClean="0"/>
              <a:t>PCP</a:t>
            </a:r>
          </a:p>
          <a:p>
            <a:r>
              <a:rPr lang="en-US" dirty="0"/>
              <a:t>Advanced Security </a:t>
            </a:r>
            <a:r>
              <a:rPr lang="en-US" sz="2400" dirty="0" smtClean="0"/>
              <a:t>[</a:t>
            </a:r>
            <a:r>
              <a:rPr lang="en-US" sz="2400" dirty="0">
                <a:hlinkClick r:id="rId2"/>
              </a:rPr>
              <a:t>I-D.vyncke-advanced-ipv6-security</a:t>
            </a:r>
            <a:r>
              <a:rPr lang="en-US" sz="24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558752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948"/>
            <a:ext cx="8229600" cy="1143000"/>
          </a:xfrm>
        </p:spPr>
        <p:txBody>
          <a:bodyPr/>
          <a:lstStyle/>
          <a:p>
            <a:r>
              <a:rPr lang="en-US" dirty="0" smtClean="0"/>
              <a:t>Tomorrow’s Home Network</a:t>
            </a:r>
            <a:endParaRPr lang="en-US" dirty="0"/>
          </a:p>
        </p:txBody>
      </p:sp>
      <p:sp>
        <p:nvSpPr>
          <p:cNvPr id="3" name="Cloud 2"/>
          <p:cNvSpPr/>
          <p:nvPr/>
        </p:nvSpPr>
        <p:spPr>
          <a:xfrm>
            <a:off x="1687226" y="3701734"/>
            <a:ext cx="2837443" cy="1429006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LAN 2</a:t>
            </a:r>
            <a:endParaRPr lang="en-US" dirty="0"/>
          </a:p>
        </p:txBody>
      </p:sp>
      <p:sp>
        <p:nvSpPr>
          <p:cNvPr id="4" name="Cloud 3"/>
          <p:cNvSpPr/>
          <p:nvPr/>
        </p:nvSpPr>
        <p:spPr>
          <a:xfrm>
            <a:off x="3132972" y="2313258"/>
            <a:ext cx="2837443" cy="1429006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LAN 1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783544" y="1241552"/>
            <a:ext cx="7567080" cy="474215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Internet Service Provider</a:t>
            </a:r>
            <a:endParaRPr lang="en-US" sz="2400" dirty="0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3132972" y="2313258"/>
            <a:ext cx="1439776" cy="1388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0" name="Line Callout 2 (Accent Bar) 9"/>
          <p:cNvSpPr/>
          <p:nvPr/>
        </p:nvSpPr>
        <p:spPr>
          <a:xfrm>
            <a:off x="180679" y="2729014"/>
            <a:ext cx="1506547" cy="607949"/>
          </a:xfrm>
          <a:prstGeom prst="accentCallout2">
            <a:avLst>
              <a:gd name="adj1" fmla="val 18750"/>
              <a:gd name="adj2" fmla="val 108550"/>
              <a:gd name="adj3" fmla="val 18750"/>
              <a:gd name="adj4" fmla="val 137878"/>
              <a:gd name="adj5" fmla="val 119595"/>
              <a:gd name="adj6" fmla="val 188741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Wi-Fi Range Extension</a:t>
            </a:r>
            <a:endParaRPr lang="en-US" dirty="0"/>
          </a:p>
        </p:txBody>
      </p:sp>
      <p:sp>
        <p:nvSpPr>
          <p:cNvPr id="13" name="Line Callout 2 (Accent Bar) 12"/>
          <p:cNvSpPr/>
          <p:nvPr/>
        </p:nvSpPr>
        <p:spPr>
          <a:xfrm>
            <a:off x="376128" y="1729277"/>
            <a:ext cx="2864467" cy="851128"/>
          </a:xfrm>
          <a:prstGeom prst="accentCallout2">
            <a:avLst>
              <a:gd name="adj1" fmla="val 21924"/>
              <a:gd name="adj2" fmla="val 104403"/>
              <a:gd name="adj3" fmla="val 21925"/>
              <a:gd name="adj4" fmla="val 121540"/>
              <a:gd name="adj5" fmla="val 47420"/>
              <a:gd name="adj6" fmla="val 133708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Multiple SSIDs:</a:t>
            </a:r>
            <a:br>
              <a:rPr lang="en-US" dirty="0" smtClean="0"/>
            </a:br>
            <a:r>
              <a:rPr lang="en-US" dirty="0" smtClean="0"/>
              <a:t>Private, Guest, Community, ISP Branded, Etc. </a:t>
            </a:r>
            <a:endParaRPr lang="en-US" dirty="0"/>
          </a:p>
        </p:txBody>
      </p:sp>
      <p:sp>
        <p:nvSpPr>
          <p:cNvPr id="14" name="Cloud 13"/>
          <p:cNvSpPr/>
          <p:nvPr/>
        </p:nvSpPr>
        <p:spPr>
          <a:xfrm>
            <a:off x="4747020" y="1702256"/>
            <a:ext cx="2837443" cy="1429006"/>
          </a:xfrm>
          <a:prstGeom prst="clou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Guest LAN</a:t>
            </a:r>
            <a:endParaRPr lang="en-US" dirty="0"/>
          </a:p>
        </p:txBody>
      </p:sp>
      <p:sp>
        <p:nvSpPr>
          <p:cNvPr id="16" name="Cloud 15"/>
          <p:cNvSpPr/>
          <p:nvPr/>
        </p:nvSpPr>
        <p:spPr>
          <a:xfrm>
            <a:off x="268504" y="5130740"/>
            <a:ext cx="2837443" cy="1429006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LAN 4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1693196" y="3701734"/>
            <a:ext cx="1439776" cy="1388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Cloud 18"/>
          <p:cNvSpPr/>
          <p:nvPr/>
        </p:nvSpPr>
        <p:spPr>
          <a:xfrm>
            <a:off x="3137409" y="5130740"/>
            <a:ext cx="2837443" cy="1429006"/>
          </a:xfrm>
          <a:prstGeom prst="cloud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ZigBee</a:t>
            </a:r>
            <a:r>
              <a:rPr lang="en-US" dirty="0" smtClean="0"/>
              <a:t> Network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3132973" y="3701734"/>
            <a:ext cx="1439775" cy="1388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5" name="Cloud 24"/>
          <p:cNvSpPr/>
          <p:nvPr/>
        </p:nvSpPr>
        <p:spPr>
          <a:xfrm>
            <a:off x="4572748" y="3661204"/>
            <a:ext cx="2837443" cy="1429006"/>
          </a:xfrm>
          <a:prstGeom prst="cloud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LAN 3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572748" y="2313258"/>
            <a:ext cx="1439775" cy="1388476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8" name="Line Callout 2 (Accent Bar) 27"/>
          <p:cNvSpPr/>
          <p:nvPr/>
        </p:nvSpPr>
        <p:spPr>
          <a:xfrm>
            <a:off x="6395090" y="5130740"/>
            <a:ext cx="1959187" cy="746546"/>
          </a:xfrm>
          <a:prstGeom prst="accent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7540"/>
              <a:gd name="adj6" fmla="val -70115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Automation Gateway</a:t>
            </a:r>
            <a:endParaRPr lang="en-US" dirty="0"/>
          </a:p>
        </p:txBody>
      </p:sp>
      <p:sp>
        <p:nvSpPr>
          <p:cNvPr id="29" name="Line Callout 2 (Accent Bar) 28"/>
          <p:cNvSpPr/>
          <p:nvPr/>
        </p:nvSpPr>
        <p:spPr>
          <a:xfrm>
            <a:off x="9465" y="4181096"/>
            <a:ext cx="1251554" cy="607949"/>
          </a:xfrm>
          <a:prstGeom prst="accentCallout2">
            <a:avLst>
              <a:gd name="adj1" fmla="val 18750"/>
              <a:gd name="adj2" fmla="val 108550"/>
              <a:gd name="adj3" fmla="val 18750"/>
              <a:gd name="adj4" fmla="val 120605"/>
              <a:gd name="adj5" fmla="val 139595"/>
              <a:gd name="adj6" fmla="val 135841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IP Sensor Gateway</a:t>
            </a:r>
            <a:endParaRPr lang="en-US" dirty="0"/>
          </a:p>
        </p:txBody>
      </p:sp>
      <p:pic>
        <p:nvPicPr>
          <p:cNvPr id="30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6412" y="1780216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Up-Down Arrow 5"/>
          <p:cNvSpPr/>
          <p:nvPr/>
        </p:nvSpPr>
        <p:spPr>
          <a:xfrm>
            <a:off x="4413896" y="1613043"/>
            <a:ext cx="333124" cy="516981"/>
          </a:xfrm>
          <a:prstGeom prst="up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2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19" y="4624271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Line Callout 2 (Accent Bar) 32"/>
          <p:cNvSpPr/>
          <p:nvPr/>
        </p:nvSpPr>
        <p:spPr>
          <a:xfrm>
            <a:off x="7395295" y="2888086"/>
            <a:ext cx="1559538" cy="948746"/>
          </a:xfrm>
          <a:prstGeom prst="accentCallout2">
            <a:avLst>
              <a:gd name="adj1" fmla="val 18750"/>
              <a:gd name="adj2" fmla="val -8333"/>
              <a:gd name="adj3" fmla="val 21598"/>
              <a:gd name="adj4" fmla="val -49590"/>
              <a:gd name="adj5" fmla="val 57379"/>
              <a:gd name="adj6" fmla="val -69248"/>
            </a:avLst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Home Entertainment Gateway</a:t>
            </a:r>
            <a:endParaRPr lang="en-US" dirty="0"/>
          </a:p>
        </p:txBody>
      </p:sp>
      <p:pic>
        <p:nvPicPr>
          <p:cNvPr id="31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163" y="3194706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6819" y="4617275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68" descr="Wireless Router, Added 04/20/2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5263" y="3157674"/>
            <a:ext cx="909567" cy="81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" name="Explosion 2 35"/>
          <p:cNvSpPr/>
          <p:nvPr/>
        </p:nvSpPr>
        <p:spPr>
          <a:xfrm>
            <a:off x="376129" y="1780216"/>
            <a:ext cx="8502180" cy="4833019"/>
          </a:xfrm>
          <a:prstGeom prst="irregularSeal2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0000"/>
                </a:solidFill>
              </a:rPr>
              <a:t>Key assumption:</a:t>
            </a:r>
            <a:r>
              <a:rPr lang="en-US" sz="2800" dirty="0" smtClean="0">
                <a:solidFill>
                  <a:srgbClr val="000000"/>
                </a:solidFill>
              </a:rPr>
              <a:t/>
            </a:r>
            <a:br>
              <a:rPr lang="en-US" sz="2800" dirty="0" smtClean="0">
                <a:solidFill>
                  <a:srgbClr val="000000"/>
                </a:solidFill>
              </a:rPr>
            </a:br>
            <a:r>
              <a:rPr lang="en-US" sz="2800" dirty="0" smtClean="0">
                <a:solidFill>
                  <a:srgbClr val="000000"/>
                </a:solidFill>
              </a:rPr>
              <a:t>Home users will not be configuring advanced networks</a:t>
            </a:r>
            <a:endParaRPr lang="en-US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7022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19" grpId="0" animBg="1"/>
      <p:bldP spid="25" grpId="0" animBg="1"/>
      <p:bldP spid="28" grpId="0" animBg="1"/>
      <p:bldP spid="29" grpId="0" animBg="1"/>
      <p:bldP spid="33" grpId="0" animBg="1"/>
      <p:bldP spid="3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484645"/>
          </a:xfrm>
        </p:spPr>
        <p:txBody>
          <a:bodyPr>
            <a:normAutofit/>
          </a:bodyPr>
          <a:lstStyle/>
          <a:p>
            <a:r>
              <a:rPr lang="en-US" dirty="0" err="1" smtClean="0"/>
              <a:t>HIPnet</a:t>
            </a:r>
            <a:r>
              <a:rPr lang="en-US" dirty="0"/>
              <a:t> </a:t>
            </a:r>
            <a:r>
              <a:rPr lang="en-US" dirty="0" smtClean="0"/>
              <a:t>is a Solution to </a:t>
            </a:r>
            <a:br>
              <a:rPr lang="en-US" dirty="0" smtClean="0"/>
            </a:br>
            <a:r>
              <a:rPr lang="en-US" dirty="0" smtClean="0"/>
              <a:t>Complex Home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2205"/>
            <a:ext cx="8229600" cy="4357431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dirty="0"/>
              <a:t>self-configuring home </a:t>
            </a:r>
            <a:r>
              <a:rPr lang="en-US" dirty="0" smtClean="0"/>
              <a:t>router architecture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apable </a:t>
            </a:r>
            <a:r>
              <a:rPr lang="en-US" dirty="0"/>
              <a:t>of operating </a:t>
            </a:r>
            <a:r>
              <a:rPr lang="en-US" dirty="0" smtClean="0"/>
              <a:t>in increasingly </a:t>
            </a:r>
            <a:r>
              <a:rPr lang="en-US" dirty="0"/>
              <a:t>large residential home </a:t>
            </a:r>
            <a:r>
              <a:rPr lang="en-US" dirty="0" smtClean="0"/>
              <a:t>networks</a:t>
            </a:r>
            <a:endParaRPr lang="en-US" dirty="0"/>
          </a:p>
          <a:p>
            <a:pPr lvl="1"/>
            <a:r>
              <a:rPr lang="en-US" dirty="0"/>
              <a:t>R</a:t>
            </a:r>
            <a:r>
              <a:rPr lang="en-US" dirty="0" smtClean="0"/>
              <a:t>equires </a:t>
            </a:r>
            <a:r>
              <a:rPr lang="en-US" dirty="0"/>
              <a:t>no user interaction </a:t>
            </a:r>
            <a:r>
              <a:rPr lang="en-US" dirty="0" smtClean="0"/>
              <a:t>for the vast majority of use-cases</a:t>
            </a:r>
          </a:p>
          <a:p>
            <a:pPr lvl="1"/>
            <a:r>
              <a:rPr lang="en-US" dirty="0" smtClean="0"/>
              <a:t>Uses </a:t>
            </a:r>
            <a:r>
              <a:rPr lang="en-US" dirty="0"/>
              <a:t>existing protocols in new ways </a:t>
            </a:r>
            <a:endParaRPr lang="en-US" dirty="0" smtClean="0"/>
          </a:p>
          <a:p>
            <a:pPr lvl="1"/>
            <a:r>
              <a:rPr lang="en-US" dirty="0" smtClean="0"/>
              <a:t>Does not require a </a:t>
            </a:r>
            <a:r>
              <a:rPr lang="en-US" dirty="0"/>
              <a:t>routing </a:t>
            </a:r>
            <a:r>
              <a:rPr lang="en-US" dirty="0" smtClean="0"/>
              <a:t>protocol</a:t>
            </a:r>
          </a:p>
          <a:p>
            <a:pPr lvl="1"/>
            <a:r>
              <a:rPr lang="en-US" dirty="0" smtClean="0"/>
              <a:t>Meets the principles of </a:t>
            </a:r>
            <a:r>
              <a:rPr lang="en-US" dirty="0" smtClean="0">
                <a:hlinkClick r:id="rId2"/>
              </a:rPr>
              <a:t>draft-ietf-homenet-arch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174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Principles Guide </a:t>
            </a:r>
            <a:r>
              <a:rPr lang="en-US" dirty="0" err="1" smtClean="0"/>
              <a:t>HIPnet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networks will become more complex, home users will not</a:t>
            </a:r>
          </a:p>
          <a:p>
            <a:r>
              <a:rPr lang="en-US" dirty="0"/>
              <a:t>Invoking a god box leads to religious </a:t>
            </a:r>
            <a:r>
              <a:rPr lang="en-US" dirty="0" smtClean="0"/>
              <a:t>wars</a:t>
            </a:r>
          </a:p>
          <a:p>
            <a:r>
              <a:rPr lang="en-US" dirty="0"/>
              <a:t>New protocols bring new problems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have enough addresses</a:t>
            </a:r>
          </a:p>
          <a:p>
            <a:r>
              <a:rPr lang="en-US" dirty="0" smtClean="0"/>
              <a:t>Use IPv6, support IPv4</a:t>
            </a:r>
          </a:p>
        </p:txBody>
      </p:sp>
    </p:spTree>
    <p:extLst>
      <p:ext uri="{BB962C8B-B14F-4D97-AF65-F5344CB8AC3E}">
        <p14:creationId xmlns:p14="http://schemas.microsoft.com/office/powerpoint/2010/main" val="4340757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HIPnet</a:t>
            </a:r>
            <a:r>
              <a:rPr lang="en-US" dirty="0" smtClean="0"/>
              <a:t> </a:t>
            </a:r>
            <a:r>
              <a:rPr lang="en-US" dirty="0"/>
              <a:t>M</a:t>
            </a:r>
            <a:r>
              <a:rPr lang="en-US" dirty="0" smtClean="0"/>
              <a:t>eets </a:t>
            </a:r>
            <a:r>
              <a:rPr lang="en-US" dirty="0"/>
              <a:t>C</a:t>
            </a:r>
            <a:r>
              <a:rPr lang="en-US" dirty="0" smtClean="0"/>
              <a:t>urrent Needs </a:t>
            </a:r>
            <a:br>
              <a:rPr lang="en-US" dirty="0" smtClean="0"/>
            </a:br>
            <a:r>
              <a:rPr lang="en-US" dirty="0" smtClean="0"/>
              <a:t>with </a:t>
            </a:r>
            <a:r>
              <a:rPr lang="en-US" dirty="0"/>
              <a:t>E</a:t>
            </a:r>
            <a:r>
              <a:rPr lang="en-US" dirty="0" smtClean="0"/>
              <a:t>xisting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8664"/>
            <a:ext cx="8229600" cy="4378399"/>
          </a:xfrm>
        </p:spPr>
        <p:txBody>
          <a:bodyPr>
            <a:normAutofit/>
          </a:bodyPr>
          <a:lstStyle/>
          <a:p>
            <a:r>
              <a:rPr lang="en-US" dirty="0" smtClean="0"/>
              <a:t>IPv6 is being deployed today (thankfully)</a:t>
            </a:r>
          </a:p>
          <a:p>
            <a:r>
              <a:rPr lang="en-US" dirty="0" smtClean="0"/>
              <a:t>Home networks are growing today</a:t>
            </a:r>
          </a:p>
          <a:p>
            <a:r>
              <a:rPr lang="en-US" dirty="0" smtClean="0"/>
              <a:t>A solution is needed today (or sooner)</a:t>
            </a:r>
          </a:p>
          <a:p>
            <a:pPr lvl="1"/>
            <a:r>
              <a:rPr lang="en-US" dirty="0" smtClean="0"/>
              <a:t>Based on RFC 6204/</a:t>
            </a:r>
            <a:r>
              <a:rPr lang="en-US" dirty="0" err="1" smtClean="0"/>
              <a:t>bis</a:t>
            </a:r>
            <a:endParaRPr lang="en-US" dirty="0" smtClean="0"/>
          </a:p>
          <a:p>
            <a:r>
              <a:rPr lang="en-US" dirty="0" err="1" smtClean="0"/>
              <a:t>HIPnet</a:t>
            </a:r>
            <a:r>
              <a:rPr lang="en-US" dirty="0" smtClean="0"/>
              <a:t> works: running code</a:t>
            </a:r>
          </a:p>
          <a:p>
            <a:pPr lvl="1"/>
            <a:r>
              <a:rPr lang="en-US" dirty="0" smtClean="0"/>
              <a:t>Built on </a:t>
            </a:r>
            <a:r>
              <a:rPr lang="en-US" dirty="0" err="1" smtClean="0"/>
              <a:t>OpenWRT</a:t>
            </a:r>
            <a:endParaRPr lang="en-US" dirty="0" smtClean="0"/>
          </a:p>
          <a:p>
            <a:pPr lvl="1"/>
            <a:r>
              <a:rPr lang="en-US" dirty="0" smtClean="0"/>
              <a:t>Updates to DHCP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36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HIPnet</a:t>
            </a:r>
            <a:r>
              <a:rPr lang="en-US" dirty="0" smtClean="0"/>
              <a:t>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3375"/>
            <a:ext cx="8229600" cy="4525963"/>
          </a:xfrm>
        </p:spPr>
        <p:txBody>
          <a:bodyPr/>
          <a:lstStyle/>
          <a:p>
            <a:r>
              <a:rPr lang="en-US" dirty="0" smtClean="0"/>
              <a:t>Self-Organizing: Directionless Routers</a:t>
            </a:r>
          </a:p>
          <a:p>
            <a:r>
              <a:rPr lang="en-US" dirty="0" smtClean="0"/>
              <a:t>Addressing: Recursive Prefix Delegation</a:t>
            </a:r>
          </a:p>
          <a:p>
            <a:r>
              <a:rPr lang="en-US" dirty="0" smtClean="0"/>
              <a:t>Routing: Hierarchical Routing</a:t>
            </a:r>
          </a:p>
          <a:p>
            <a:r>
              <a:rPr lang="en-US" dirty="0" smtClean="0"/>
              <a:t>Bonus: Multiple Address Family Support</a:t>
            </a:r>
          </a:p>
          <a:p>
            <a:endParaRPr lang="en-US" dirty="0" smtClean="0"/>
          </a:p>
          <a:p>
            <a:r>
              <a:rPr lang="en-US" dirty="0" smtClean="0"/>
              <a:t>Supports arbitrary topologies, </a:t>
            </a:r>
            <a:r>
              <a:rPr lang="en-US" dirty="0" err="1" smtClean="0"/>
              <a:t>multihoming</a:t>
            </a:r>
            <a:r>
              <a:rPr lang="en-US" dirty="0" smtClean="0"/>
              <a:t>, security, and service discovery…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87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Directionless Home Routers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 err="1"/>
              <a:t>HIPnet</a:t>
            </a:r>
            <a:r>
              <a:rPr lang="en-US" dirty="0"/>
              <a:t> router sends Router </a:t>
            </a:r>
            <a:r>
              <a:rPr lang="en-US" dirty="0" smtClean="0"/>
              <a:t>Solicitations on </a:t>
            </a:r>
            <a:r>
              <a:rPr lang="en-US" dirty="0"/>
              <a:t>all interfaces (except Wi-Fi*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router </a:t>
            </a:r>
            <a:r>
              <a:rPr lang="en-US" dirty="0"/>
              <a:t>adds any interface on which it receives an RA to the candidate 'up' </a:t>
            </a:r>
            <a:r>
              <a:rPr lang="en-US" dirty="0" smtClean="0"/>
              <a:t>list</a:t>
            </a:r>
          </a:p>
          <a:p>
            <a:r>
              <a:rPr lang="en-US" dirty="0" smtClean="0"/>
              <a:t>The </a:t>
            </a:r>
            <a:r>
              <a:rPr lang="en-US" dirty="0"/>
              <a:t>router initiates DHCPv6 PD on all candidate 'up' interfaces.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no RAs are received, the router generates a /48 ULA </a:t>
            </a:r>
            <a:r>
              <a:rPr lang="en-US" dirty="0" smtClean="0"/>
              <a:t>prefix</a:t>
            </a:r>
          </a:p>
          <a:p>
            <a:r>
              <a:rPr lang="en-US" dirty="0" smtClean="0"/>
              <a:t>The </a:t>
            </a:r>
            <a:r>
              <a:rPr lang="en-US" dirty="0"/>
              <a:t>router evaluates the offers </a:t>
            </a:r>
            <a:r>
              <a:rPr lang="en-US" dirty="0" smtClean="0"/>
              <a:t>received and chooses </a:t>
            </a:r>
            <a:r>
              <a:rPr lang="en-US" dirty="0"/>
              <a:t>the winning offer as its Up </a:t>
            </a:r>
            <a:r>
              <a:rPr lang="en-US" dirty="0" smtClean="0"/>
              <a:t>Interface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961603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277</TotalTime>
  <Words>2170</Words>
  <Application>Microsoft Macintosh PowerPoint</Application>
  <PresentationFormat>On-screen Show (4:3)</PresentationFormat>
  <Paragraphs>335</Paragraphs>
  <Slides>38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 Black </vt:lpstr>
      <vt:lpstr>A Near Term Solution for  Home IP networking (HIPnet)</vt:lpstr>
      <vt:lpstr>Yesterday’s Home Network</vt:lpstr>
      <vt:lpstr>Emerging use cases for the home network</vt:lpstr>
      <vt:lpstr>Tomorrow’s Home Network</vt:lpstr>
      <vt:lpstr>HIPnet is a Solution to  Complex Home Networks</vt:lpstr>
      <vt:lpstr>Common Principles Guide HIPnet</vt:lpstr>
      <vt:lpstr>HIPnet Meets Current Needs  with Existing Functionality</vt:lpstr>
      <vt:lpstr>HIPnet Works</vt:lpstr>
      <vt:lpstr>Directionless Home Routers</vt:lpstr>
      <vt:lpstr>Deterministic Up Interface  Selection Criteria</vt:lpstr>
      <vt:lpstr>Example Up Detection</vt:lpstr>
      <vt:lpstr>More Complicated  Up Detection Example</vt:lpstr>
      <vt:lpstr>Directionless Routers Example: Rearranging the Network</vt:lpstr>
      <vt:lpstr>HIPnet Creates a Logical Hierarchy from a Physically Arbitrary Network</vt:lpstr>
      <vt:lpstr>Recursive Prefix Delegation</vt:lpstr>
      <vt:lpstr>Width Optimization</vt:lpstr>
      <vt:lpstr>Hiearchical Routing Table</vt:lpstr>
      <vt:lpstr>Multiple Address Family Support</vt:lpstr>
      <vt:lpstr>Link ID</vt:lpstr>
      <vt:lpstr>Multihoming Use-Cases</vt:lpstr>
      <vt:lpstr>The HIPnet Solution</vt:lpstr>
      <vt:lpstr>Questions?</vt:lpstr>
      <vt:lpstr>Appendix</vt:lpstr>
      <vt:lpstr>Recursive Prefix Delegation</vt:lpstr>
      <vt:lpstr>HIPnet Addressing Details</vt:lpstr>
      <vt:lpstr>Hierarchical Routing</vt:lpstr>
      <vt:lpstr>Multihoming Use-Cases</vt:lpstr>
      <vt:lpstr>Special Purpose IP Connection</vt:lpstr>
      <vt:lpstr>Backup Connection</vt:lpstr>
      <vt:lpstr>Backup Network – Example</vt:lpstr>
      <vt:lpstr>Multihoming</vt:lpstr>
      <vt:lpstr>Multihoming Algorithm</vt:lpstr>
      <vt:lpstr>Multihoming Network Example</vt:lpstr>
      <vt:lpstr>VPN Multihoming Example</vt:lpstr>
      <vt:lpstr>Multihoming FAQ</vt:lpstr>
      <vt:lpstr>Multicast Requirements</vt:lpstr>
      <vt:lpstr>Security &amp; NAT Requirements</vt:lpstr>
      <vt:lpstr>IR Security Options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Near Term Solution for  Home IP Networking (HIPnet)</dc:title>
  <dc:creator>Chris Grundemann</dc:creator>
  <cp:lastModifiedBy>Chris Grundemann</cp:lastModifiedBy>
  <cp:revision>29</cp:revision>
  <dcterms:created xsi:type="dcterms:W3CDTF">2013-03-08T15:17:57Z</dcterms:created>
  <dcterms:modified xsi:type="dcterms:W3CDTF">2013-05-12T09:31:42Z</dcterms:modified>
</cp:coreProperties>
</file>