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8" r:id="rId2"/>
    <p:sldId id="314" r:id="rId3"/>
    <p:sldId id="329" r:id="rId4"/>
    <p:sldId id="326" r:id="rId5"/>
    <p:sldId id="327" r:id="rId6"/>
    <p:sldId id="328" r:id="rId7"/>
    <p:sldId id="315" r:id="rId8"/>
    <p:sldId id="320" r:id="rId9"/>
    <p:sldId id="321" r:id="rId10"/>
    <p:sldId id="316" r:id="rId11"/>
    <p:sldId id="292" r:id="rId12"/>
    <p:sldId id="323" r:id="rId13"/>
    <p:sldId id="322" r:id="rId14"/>
    <p:sldId id="325" r:id="rId15"/>
    <p:sldId id="297" r:id="rId16"/>
    <p:sldId id="305" r:id="rId17"/>
    <p:sldId id="318" r:id="rId18"/>
    <p:sldId id="319" r:id="rId19"/>
    <p:sldId id="307" r:id="rId20"/>
    <p:sldId id="308" r:id="rId21"/>
    <p:sldId id="310" r:id="rId22"/>
    <p:sldId id="301" r:id="rId23"/>
    <p:sldId id="300" r:id="rId24"/>
    <p:sldId id="306" r:id="rId25"/>
    <p:sldId id="298" r:id="rId26"/>
    <p:sldId id="299" r:id="rId27"/>
    <p:sldId id="330" r:id="rId28"/>
    <p:sldId id="311" r:id="rId29"/>
  </p:sldIdLst>
  <p:sldSz cx="16257588" cy="9144000"/>
  <p:notesSz cx="7010400" cy="9223375"/>
  <p:defaultTextStyle>
    <a:defPPr>
      <a:defRPr lang="en-US"/>
    </a:defPPr>
    <a:lvl1pPr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725488" indent="-268288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1450975" indent="-536575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2176463" indent="-804863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2901950" indent="-1073150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9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-768" y="-112"/>
      </p:cViewPr>
      <p:guideLst>
        <p:guide orient="horz" pos="240"/>
        <p:guide orient="horz" pos="1031"/>
        <p:guide orient="horz" pos="4855"/>
        <p:guide pos="2449"/>
        <p:guide pos="1189"/>
        <p:guide pos="992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howGuides="1">
      <p:cViewPr varScale="1">
        <p:scale>
          <a:sx n="54" d="100"/>
          <a:sy n="54" d="100"/>
        </p:scale>
        <p:origin x="-2574" y="-78"/>
      </p:cViewPr>
      <p:guideLst>
        <p:guide orient="horz" pos="2905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5FFF6-E28B-47D4-B0D4-FF0E7DB08B74}" type="datetimeFigureOut">
              <a:rPr lang="en-US" smtClean="0">
                <a:latin typeface="Arial" pitchFamily="34" charset="0"/>
              </a:rPr>
              <a:pPr/>
              <a:t>13/05/13</a:t>
            </a:fld>
            <a:endParaRPr lang="en-US" dirty="0"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0607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60607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18955-D516-414C-A7DA-A06B696F18B7}" type="slidenum">
              <a:rPr lang="en-US" smtClean="0">
                <a:latin typeface="Arial" pitchFamily="34" charset="0"/>
              </a:rPr>
              <a:pPr/>
              <a:t>‹#›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356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3214C14F-42D9-4D09-907E-8E1CB6D9D8D3}" type="datetimeFigureOut">
              <a:rPr lang="en-US" smtClean="0"/>
              <a:pPr/>
              <a:t>13/05/13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692150"/>
            <a:ext cx="61468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1104"/>
            <a:ext cx="5608320" cy="415051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0607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60607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675D5101-FF59-4E68-84D5-7B06BA4580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628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D5101-FF59-4E68-84D5-7B06BA458021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826DC0-C77A-3942-B58E-5FCFB47F2A98}" type="slidenum">
              <a:rPr lang="en-GB"/>
              <a:pPr/>
              <a:t>5</a:t>
            </a:fld>
            <a:endParaRPr lang="en-GB"/>
          </a:p>
        </p:txBody>
      </p:sp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GB"/>
              <a:t>0. A fairly standard IPv4 Internet Access Service. This was already in place as it</a:t>
            </a:r>
            <a:r>
              <a:rPr lang="ja-JP" altLang="en-GB">
                <a:latin typeface="Arial"/>
              </a:rPr>
              <a:t>’</a:t>
            </a:r>
            <a:r>
              <a:rPr lang="en-GB"/>
              <a:t>s a service we provide to London ExCel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GB"/>
              <a:t>Could not overlay IPv6 onto the existing circuit, so we would need some additional hardware: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GB"/>
              <a:t>A dedicated IPv6 transit link from a transit providers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GB"/>
              <a:t>A separate, dedicated transit router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GB"/>
              <a:t>A CPE router at London ExCel</a:t>
            </a:r>
          </a:p>
          <a:p>
            <a:pPr>
              <a:spcBef>
                <a:spcPct val="0"/>
              </a:spcBef>
              <a:buFontTx/>
              <a:buAutoNum type="arabicPeriod" startAt="2"/>
            </a:pPr>
            <a:r>
              <a:rPr lang="en-GB"/>
              <a:t>Whilst I wasn</a:t>
            </a:r>
            <a:r>
              <a:rPr lang="ja-JP" altLang="en-GB">
                <a:latin typeface="Arial"/>
              </a:rPr>
              <a:t>’</a:t>
            </a:r>
            <a:r>
              <a:rPr lang="en-GB"/>
              <a:t>t allowed to put IPv6 across the network, I could use layer 2. So, one from the transit provider to the </a:t>
            </a:r>
            <a:r>
              <a:rPr lang="ja-JP" altLang="en-GB">
                <a:latin typeface="Arial"/>
              </a:rPr>
              <a:t>‘</a:t>
            </a:r>
            <a:r>
              <a:rPr lang="en-GB"/>
              <a:t>new</a:t>
            </a:r>
            <a:r>
              <a:rPr lang="ja-JP" altLang="en-GB">
                <a:latin typeface="Arial"/>
              </a:rPr>
              <a:t>’</a:t>
            </a:r>
            <a:r>
              <a:rPr lang="en-GB"/>
              <a:t> transit router,</a:t>
            </a:r>
          </a:p>
          <a:p>
            <a:pPr>
              <a:spcBef>
                <a:spcPct val="0"/>
              </a:spcBef>
              <a:buFontTx/>
              <a:buAutoNum type="arabicPeriod" startAt="2"/>
            </a:pPr>
            <a:r>
              <a:rPr lang="en-GB"/>
              <a:t>And one from the Transit router to PoP. </a:t>
            </a:r>
            <a:r>
              <a:rPr lang="ja-JP" altLang="en-GB">
                <a:latin typeface="Arial"/>
              </a:rPr>
              <a:t>‘</a:t>
            </a:r>
            <a:r>
              <a:rPr lang="en-GB"/>
              <a:t>Spare</a:t>
            </a:r>
            <a:r>
              <a:rPr lang="ja-JP" altLang="en-GB">
                <a:latin typeface="Arial"/>
              </a:rPr>
              <a:t>’</a:t>
            </a:r>
            <a:r>
              <a:rPr lang="en-GB"/>
              <a:t> fibre to ExCel</a:t>
            </a:r>
          </a:p>
          <a:p>
            <a:pPr>
              <a:spcBef>
                <a:spcPct val="0"/>
              </a:spcBef>
              <a:buFontTx/>
              <a:buAutoNum type="arabicPeriod" startAt="2"/>
            </a:pPr>
            <a:r>
              <a:rPr lang="en-GB"/>
              <a:t>The rest was plain sailing – Just set up the BGP peering with the </a:t>
            </a:r>
            <a:r>
              <a:rPr lang="ja-JP" altLang="en-GB">
                <a:latin typeface="Arial"/>
              </a:rPr>
              <a:t>‘</a:t>
            </a:r>
            <a:r>
              <a:rPr lang="en-GB"/>
              <a:t>outside world</a:t>
            </a:r>
            <a:r>
              <a:rPr lang="ja-JP" altLang="en-GB">
                <a:latin typeface="Arial"/>
              </a:rPr>
              <a:t>’</a:t>
            </a:r>
            <a:endParaRPr lang="en-GB"/>
          </a:p>
          <a:p>
            <a:pPr>
              <a:spcBef>
                <a:spcPct val="0"/>
              </a:spcBef>
              <a:buFontTx/>
              <a:buAutoNum type="arabicPeriod" startAt="2"/>
            </a:pPr>
            <a:r>
              <a:rPr lang="en-GB"/>
              <a:t>And allocate an address block for Cisco Live.</a:t>
            </a:r>
          </a:p>
          <a:p>
            <a:pPr>
              <a:spcBef>
                <a:spcPct val="0"/>
              </a:spcBef>
              <a:buFontTx/>
              <a:buAutoNum type="arabicPeriod" startAt="2"/>
            </a:pPr>
            <a:r>
              <a:rPr lang="en-GB"/>
              <a:t>And there it was – end-to-end native IPv6-only.</a:t>
            </a:r>
          </a:p>
          <a:p>
            <a:pPr>
              <a:spcBef>
                <a:spcPct val="0"/>
              </a:spcBef>
              <a:buFontTx/>
              <a:buAutoNum type="arabicPeriod" startAt="2"/>
            </a:pPr>
            <a:endParaRPr lang="en-GB"/>
          </a:p>
        </p:txBody>
      </p:sp>
      <p:sp>
        <p:nvSpPr>
          <p:cNvPr id="8196" name="Slide Number Placeholder 3"/>
          <p:cNvSpPr txBox="1">
            <a:spLocks noGrp="1"/>
          </p:cNvSpPr>
          <p:nvPr/>
        </p:nvSpPr>
        <p:spPr bwMode="auto">
          <a:xfrm>
            <a:off x="3970938" y="8760605"/>
            <a:ext cx="3037840" cy="46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757" tIns="46378" rIns="92757" bIns="46378"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D05100F6-FF92-6F40-9474-594ACBEC6479}" type="slidenum">
              <a:rPr lang="en-GB" sz="1200">
                <a:latin typeface="Calibri" charset="0"/>
              </a:rPr>
              <a:pPr algn="r"/>
              <a:t>5</a:t>
            </a:fld>
            <a:endParaRPr lang="en-GB" sz="120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9.png"/><Relationship Id="rId6" Type="http://schemas.openxmlformats.org/officeDocument/2006/relationships/image" Target="../media/image7.png"/><Relationship Id="rId7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microsoft.com/office/2007/relationships/hdphoto" Target="../media/hdphoto1.wdp"/><Relationship Id="rId7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9.png"/><Relationship Id="rId6" Type="http://schemas.openxmlformats.org/officeDocument/2006/relationships/image" Target="../media/image7.png"/><Relationship Id="rId7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39981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s (no Tyn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>
            <a:spLocks noChangeArrowheads="1"/>
          </p:cNvSpPr>
          <p:nvPr userDrawn="1"/>
        </p:nvSpPr>
        <p:spPr bwMode="white">
          <a:xfrm>
            <a:off x="0" y="0"/>
            <a:ext cx="1752600" cy="9144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FFFFFF"/>
              </a:solidFill>
              <a:latin typeface="Arial" pitchFamily="34" charset="0"/>
              <a:ea typeface="Apple LiGothic Medium" charset="-120"/>
              <a:sym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477" y="387349"/>
            <a:ext cx="14809647" cy="83661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87478" y="2033589"/>
            <a:ext cx="4815609" cy="652303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5799036" y="2033589"/>
            <a:ext cx="4801069" cy="652303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0796055" y="2033589"/>
            <a:ext cx="4801069" cy="651131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4077950" y="8774907"/>
            <a:ext cx="2180434" cy="3690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2F5CCB13-0A32-4557-88E9-079F0C3306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20117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4077950" y="8774907"/>
            <a:ext cx="2180434" cy="3690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2F5CCB13-0A32-4557-88E9-079F0C3306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1467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(no Tyn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 userDrawn="1"/>
        </p:nvSpPr>
        <p:spPr bwMode="white">
          <a:xfrm>
            <a:off x="0" y="0"/>
            <a:ext cx="1752600" cy="9144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FFFFFF"/>
              </a:solidFill>
              <a:latin typeface="Arial" pitchFamily="34" charset="0"/>
              <a:ea typeface="Apple LiGothic Medium" charset="-120"/>
              <a:sym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385" y="387350"/>
            <a:ext cx="14805738" cy="163488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4077950" y="8774907"/>
            <a:ext cx="2180434" cy="3690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2F5CCB13-0A32-4557-88E9-079F0C3306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2000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8"/>
          <p:cNvGrpSpPr/>
          <p:nvPr userDrawn="1"/>
        </p:nvGrpSpPr>
        <p:grpSpPr>
          <a:xfrm>
            <a:off x="1" y="1"/>
            <a:ext cx="16257596" cy="9165553"/>
            <a:chOff x="0" y="0"/>
            <a:chExt cx="16184571" cy="9165553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0"/>
              <a:ext cx="16184563" cy="9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 descr="CL 2013 PPT-graphics.png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90" t="-484" r="47062" b="79217"/>
            <a:stretch/>
          </p:blipFill>
          <p:spPr>
            <a:xfrm>
              <a:off x="14332522" y="6422353"/>
              <a:ext cx="1096423" cy="2743200"/>
            </a:xfrm>
            <a:prstGeom prst="rect">
              <a:avLst/>
            </a:prstGeom>
          </p:spPr>
        </p:pic>
        <p:pic>
          <p:nvPicPr>
            <p:cNvPr id="10" name="Picture 9" descr="CL 2013 PPT-graphics.png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92" t="10969" r="42426" b="59185"/>
            <a:stretch/>
          </p:blipFill>
          <p:spPr>
            <a:xfrm>
              <a:off x="15318681" y="3298153"/>
              <a:ext cx="865890" cy="3849840"/>
            </a:xfrm>
            <a:prstGeom prst="rect">
              <a:avLst/>
            </a:prstGeom>
          </p:spPr>
        </p:pic>
        <p:pic>
          <p:nvPicPr>
            <p:cNvPr id="11" name="Picture 10" descr="Image.png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13937564" y="3581404"/>
              <a:ext cx="900236" cy="2057399"/>
            </a:xfrm>
            <a:prstGeom prst="rect">
              <a:avLst/>
            </a:prstGeom>
          </p:spPr>
        </p:pic>
        <p:pic>
          <p:nvPicPr>
            <p:cNvPr id="12" name="Picture 11" descr="GRAPHIC_ELEMENTS_01-01.png"/>
            <p:cNvPicPr>
              <a:picLocks noChangeAspect="1"/>
            </p:cNvPicPr>
            <p:nvPr userDrawn="1"/>
          </p:nvPicPr>
          <p:blipFill>
            <a:blip r:embed="rId4" cstate="print"/>
            <a:srcRect l="14637" t="35833" r="75933" b="30000"/>
            <a:stretch>
              <a:fillRect/>
            </a:stretch>
          </p:blipFill>
          <p:spPr>
            <a:xfrm>
              <a:off x="12492032" y="2057400"/>
              <a:ext cx="1213724" cy="6248400"/>
            </a:xfrm>
            <a:prstGeom prst="rect">
              <a:avLst/>
            </a:prstGeom>
          </p:spPr>
        </p:pic>
        <p:pic>
          <p:nvPicPr>
            <p:cNvPr id="13" name="Picture 12" descr="CiscoLive_Pantone305_forGray.png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641" b="31586"/>
            <a:stretch/>
          </p:blipFill>
          <p:spPr>
            <a:xfrm>
              <a:off x="11835436" y="228606"/>
              <a:ext cx="3734784" cy="1304537"/>
            </a:xfrm>
            <a:prstGeom prst="rect">
              <a:avLst/>
            </a:prstGeom>
          </p:spPr>
        </p:pic>
        <p:pic>
          <p:nvPicPr>
            <p:cNvPr id="14" name="Picture 13" descr="CL 2013 PPT-graphics.png"/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461" t="71921" r="-606" b="14670"/>
            <a:stretch/>
          </p:blipFill>
          <p:spPr>
            <a:xfrm>
              <a:off x="658223" y="287248"/>
              <a:ext cx="1972301" cy="1312955"/>
            </a:xfrm>
            <a:prstGeom prst="rect">
              <a:avLst/>
            </a:prstGeom>
          </p:spPr>
        </p:pic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498747" y="4191000"/>
            <a:ext cx="9531203" cy="990600"/>
          </a:xfrm>
        </p:spPr>
        <p:txBody>
          <a:bodyPr/>
          <a:lstStyle>
            <a:lvl1pPr>
              <a:defRPr sz="4800" b="0">
                <a:solidFill>
                  <a:srgbClr val="9A9B9C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0616164" y="177800"/>
            <a:ext cx="5460466" cy="193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42747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68279" y="1600200"/>
            <a:ext cx="11047522" cy="4648200"/>
          </a:xfrm>
        </p:spPr>
        <p:txBody>
          <a:bodyPr wrap="square" lIns="0" tIns="0" rIns="0" bIns="0" anchor="t" anchorCtr="0">
            <a:noAutofit/>
          </a:bodyPr>
          <a:lstStyle>
            <a:lvl1pPr marL="174035" indent="-174035" algn="l">
              <a:defRPr lang="en-US" sz="3600" b="0" smtClean="0">
                <a:solidFill>
                  <a:srgbClr val="168ACB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 smtClean="0"/>
              <a:t>“Click to edit </a:t>
            </a:r>
            <a:br>
              <a:rPr lang="en-US" dirty="0" smtClean="0"/>
            </a:br>
            <a:r>
              <a:rPr lang="en-US" dirty="0" smtClean="0"/>
              <a:t>Master title style”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68279" y="6553200"/>
            <a:ext cx="11077468" cy="18288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lang="en-US" sz="2400" dirty="0">
                <a:solidFill>
                  <a:srgbClr val="9A9B9C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723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46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69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893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16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39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63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786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4077950" y="8774907"/>
            <a:ext cx="2180434" cy="3690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2F5CCB13-0A32-4557-88E9-079F0C3306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6804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2880" y="8326967"/>
            <a:ext cx="3793437" cy="635000"/>
          </a:xfrm>
          <a:prstGeom prst="rect">
            <a:avLst/>
          </a:prstGeom>
        </p:spPr>
        <p:txBody>
          <a:bodyPr lIns="145152" tIns="72576" rIns="145152" bIns="72576"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54676" y="8326967"/>
            <a:ext cx="5148236" cy="635000"/>
          </a:xfrm>
          <a:prstGeom prst="rect">
            <a:avLst/>
          </a:prstGeom>
        </p:spPr>
        <p:txBody>
          <a:bodyPr lIns="145152" tIns="72576" rIns="145152" bIns="72576"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AC1BBB-363F-064E-B838-1D5D999E526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41285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2880" y="8326967"/>
            <a:ext cx="3793437" cy="635000"/>
          </a:xfrm>
          <a:prstGeom prst="rect">
            <a:avLst/>
          </a:prstGeom>
        </p:spPr>
        <p:txBody>
          <a:bodyPr lIns="145152" tIns="72576" rIns="145152" bIns="72576"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54676" y="8326967"/>
            <a:ext cx="5148236" cy="635000"/>
          </a:xfrm>
          <a:prstGeom prst="rect">
            <a:avLst/>
          </a:prstGeom>
        </p:spPr>
        <p:txBody>
          <a:bodyPr lIns="145152" tIns="72576" rIns="145152" bIns="72576"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422E63-F3BF-DD40-9FAA-E1206C55BD6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759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ld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 userDrawn="1"/>
        </p:nvGrpSpPr>
        <p:grpSpPr>
          <a:xfrm>
            <a:off x="1" y="1"/>
            <a:ext cx="16257596" cy="9165553"/>
            <a:chOff x="0" y="0"/>
            <a:chExt cx="16184571" cy="9165553"/>
          </a:xfrm>
        </p:grpSpPr>
        <p:sp>
          <p:nvSpPr>
            <p:cNvPr id="14" name="Rectangle 13"/>
            <p:cNvSpPr/>
            <p:nvPr userDrawn="1"/>
          </p:nvSpPr>
          <p:spPr>
            <a:xfrm>
              <a:off x="0" y="0"/>
              <a:ext cx="16184563" cy="9144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" name="Group 10"/>
            <p:cNvGrpSpPr/>
            <p:nvPr userDrawn="1"/>
          </p:nvGrpSpPr>
          <p:grpSpPr>
            <a:xfrm>
              <a:off x="624440" y="3"/>
              <a:ext cx="15560131" cy="9165550"/>
              <a:chOff x="624440" y="3"/>
              <a:chExt cx="15560131" cy="9165550"/>
            </a:xfrm>
          </p:grpSpPr>
          <p:pic>
            <p:nvPicPr>
              <p:cNvPr id="4" name="Picture 3" descr="CL 2013 PPT-graphics.png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461" t="71921" r="-606" b="14670"/>
              <a:stretch/>
            </p:blipFill>
            <p:spPr>
              <a:xfrm>
                <a:off x="658271" y="288695"/>
                <a:ext cx="1970129" cy="1311511"/>
              </a:xfrm>
              <a:prstGeom prst="rect">
                <a:avLst/>
              </a:prstGeom>
            </p:spPr>
          </p:pic>
          <p:pic>
            <p:nvPicPr>
              <p:cNvPr id="6" name="Picture 5" descr="Gray 2-1.png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816" r="1596" b="34241"/>
              <a:stretch/>
            </p:blipFill>
            <p:spPr>
              <a:xfrm>
                <a:off x="624440" y="4495800"/>
                <a:ext cx="6481691" cy="1981200"/>
              </a:xfrm>
              <a:prstGeom prst="rect">
                <a:avLst/>
              </a:prstGeom>
            </p:spPr>
          </p:pic>
          <p:pic>
            <p:nvPicPr>
              <p:cNvPr id="8" name="Picture 7" descr="CL 2013 PPT-graphics.png"/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390" t="-484" r="47062" b="79217"/>
              <a:stretch/>
            </p:blipFill>
            <p:spPr>
              <a:xfrm>
                <a:off x="14332522" y="6422353"/>
                <a:ext cx="1096423" cy="2743200"/>
              </a:xfrm>
              <a:prstGeom prst="rect">
                <a:avLst/>
              </a:prstGeom>
            </p:spPr>
          </p:pic>
          <p:pic>
            <p:nvPicPr>
              <p:cNvPr id="9" name="Picture 8" descr="CL 2013 PPT-graphics.png"/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01" t="17603" r="52519" b="58497"/>
              <a:stretch/>
            </p:blipFill>
            <p:spPr>
              <a:xfrm>
                <a:off x="14326147" y="6"/>
                <a:ext cx="1130236" cy="2998279"/>
              </a:xfrm>
              <a:prstGeom prst="rect">
                <a:avLst/>
              </a:prstGeom>
            </p:spPr>
          </p:pic>
          <p:pic>
            <p:nvPicPr>
              <p:cNvPr id="12" name="Picture 11" descr="CL 2013 PPT-graphics.png"/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949" t="12822" r="58511" b="70606"/>
              <a:stretch/>
            </p:blipFill>
            <p:spPr>
              <a:xfrm>
                <a:off x="13098935" y="3"/>
                <a:ext cx="1064891" cy="2078953"/>
              </a:xfrm>
              <a:prstGeom prst="rect">
                <a:avLst/>
              </a:prstGeom>
            </p:spPr>
          </p:pic>
          <p:pic>
            <p:nvPicPr>
              <p:cNvPr id="13" name="Picture 12" descr="CL 2013 PPT-graphics.png"/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192" t="10969" r="42426" b="59185"/>
              <a:stretch/>
            </p:blipFill>
            <p:spPr>
              <a:xfrm>
                <a:off x="15318681" y="3298153"/>
                <a:ext cx="865890" cy="3849840"/>
              </a:xfrm>
              <a:prstGeom prst="rect">
                <a:avLst/>
              </a:prstGeom>
            </p:spPr>
          </p:pic>
          <p:pic>
            <p:nvPicPr>
              <p:cNvPr id="19" name="Picture 18" descr="Image.png"/>
              <p:cNvPicPr>
                <a:picLocks noChangeAspect="1"/>
              </p:cNvPicPr>
              <p:nvPr userDrawn="1"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3937564" y="3581404"/>
                <a:ext cx="900236" cy="2057399"/>
              </a:xfrm>
              <a:prstGeom prst="rect">
                <a:avLst/>
              </a:prstGeom>
            </p:spPr>
          </p:pic>
          <p:pic>
            <p:nvPicPr>
              <p:cNvPr id="18" name="Picture 17" descr="GRAPHIC_ELEMENTS_01-01.png"/>
              <p:cNvPicPr>
                <a:picLocks noChangeAspect="1"/>
              </p:cNvPicPr>
              <p:nvPr userDrawn="1"/>
            </p:nvPicPr>
            <p:blipFill>
              <a:blip r:embed="rId6" cstate="print"/>
              <a:srcRect l="14637" t="35833" r="75933" b="30000"/>
              <a:stretch>
                <a:fillRect/>
              </a:stretch>
            </p:blipFill>
            <p:spPr>
              <a:xfrm>
                <a:off x="12492032" y="2057400"/>
                <a:ext cx="1213724" cy="6248400"/>
              </a:xfrm>
              <a:prstGeom prst="rect">
                <a:avLst/>
              </a:prstGeom>
            </p:spPr>
          </p:pic>
        </p:grpSp>
      </p:grpSp>
      <p:pic>
        <p:nvPicPr>
          <p:cNvPr id="15" name="Picture 14" descr="CiscoLive_Pantone305_forBlack.png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2854" r="2751" b="31526"/>
          <a:stretch/>
        </p:blipFill>
        <p:spPr>
          <a:xfrm>
            <a:off x="787750" y="1943104"/>
            <a:ext cx="4119535" cy="156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8071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1"/>
          <p:cNvGrpSpPr/>
          <p:nvPr userDrawn="1"/>
        </p:nvGrpSpPr>
        <p:grpSpPr>
          <a:xfrm>
            <a:off x="1" y="1"/>
            <a:ext cx="16257596" cy="9165553"/>
            <a:chOff x="0" y="0"/>
            <a:chExt cx="16184571" cy="9165553"/>
          </a:xfrm>
        </p:grpSpPr>
        <p:sp>
          <p:nvSpPr>
            <p:cNvPr id="21" name="Rectangle 20"/>
            <p:cNvSpPr/>
            <p:nvPr userDrawn="1"/>
          </p:nvSpPr>
          <p:spPr>
            <a:xfrm>
              <a:off x="0" y="0"/>
              <a:ext cx="16184563" cy="9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14" descr="CL 2013 PPT-graphics.png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90" t="-484" r="47062" b="79217"/>
            <a:stretch/>
          </p:blipFill>
          <p:spPr>
            <a:xfrm>
              <a:off x="14332522" y="6422353"/>
              <a:ext cx="1096423" cy="2743200"/>
            </a:xfrm>
            <a:prstGeom prst="rect">
              <a:avLst/>
            </a:prstGeom>
          </p:spPr>
        </p:pic>
        <p:pic>
          <p:nvPicPr>
            <p:cNvPr id="16" name="Picture 15" descr="CL 2013 PPT-graphics.png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92" t="10969" r="42426" b="59185"/>
            <a:stretch/>
          </p:blipFill>
          <p:spPr>
            <a:xfrm>
              <a:off x="15318681" y="3298153"/>
              <a:ext cx="865890" cy="3849840"/>
            </a:xfrm>
            <a:prstGeom prst="rect">
              <a:avLst/>
            </a:prstGeom>
          </p:spPr>
        </p:pic>
        <p:pic>
          <p:nvPicPr>
            <p:cNvPr id="18" name="Picture 17" descr="Image.png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13937564" y="3581404"/>
              <a:ext cx="900236" cy="2057399"/>
            </a:xfrm>
            <a:prstGeom prst="rect">
              <a:avLst/>
            </a:prstGeom>
          </p:spPr>
        </p:pic>
        <p:pic>
          <p:nvPicPr>
            <p:cNvPr id="12" name="Picture 11" descr="GRAPHIC_ELEMENTS_01-01.png"/>
            <p:cNvPicPr>
              <a:picLocks noChangeAspect="1"/>
            </p:cNvPicPr>
            <p:nvPr userDrawn="1"/>
          </p:nvPicPr>
          <p:blipFill>
            <a:blip r:embed="rId4" cstate="print"/>
            <a:srcRect l="14637" t="35833" r="75933" b="30000"/>
            <a:stretch>
              <a:fillRect/>
            </a:stretch>
          </p:blipFill>
          <p:spPr>
            <a:xfrm>
              <a:off x="12492032" y="2057400"/>
              <a:ext cx="1213724" cy="6248400"/>
            </a:xfrm>
            <a:prstGeom prst="rect">
              <a:avLst/>
            </a:prstGeom>
          </p:spPr>
        </p:pic>
        <p:pic>
          <p:nvPicPr>
            <p:cNvPr id="17" name="Picture 16" descr="CL 2013 PPT-graphics.png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461" t="71921" r="-606" b="14670"/>
            <a:stretch/>
          </p:blipFill>
          <p:spPr>
            <a:xfrm>
              <a:off x="658223" y="287248"/>
              <a:ext cx="1972301" cy="1312955"/>
            </a:xfrm>
            <a:prstGeom prst="rect">
              <a:avLst/>
            </a:prstGeom>
          </p:spPr>
        </p:pic>
        <p:pic>
          <p:nvPicPr>
            <p:cNvPr id="14" name="Picture 13" descr="CiscoLive_Pantone305_forGray.png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641" b="31586"/>
            <a:stretch/>
          </p:blipFill>
          <p:spPr>
            <a:xfrm>
              <a:off x="619829" y="1972063"/>
              <a:ext cx="4400021" cy="1536900"/>
            </a:xfrm>
            <a:prstGeom prst="rect">
              <a:avLst/>
            </a:prstGeom>
          </p:spPr>
        </p:pic>
        <p:pic>
          <p:nvPicPr>
            <p:cNvPr id="19" name="Picture 18" descr="CL 2013 PPT-graphics.png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49" t="12822" r="58511" b="70606"/>
            <a:stretch/>
          </p:blipFill>
          <p:spPr>
            <a:xfrm>
              <a:off x="13098935" y="3"/>
              <a:ext cx="1064891" cy="2078953"/>
            </a:xfrm>
            <a:prstGeom prst="rect">
              <a:avLst/>
            </a:prstGeom>
          </p:spPr>
        </p:pic>
        <p:pic>
          <p:nvPicPr>
            <p:cNvPr id="20" name="Picture 19" descr="CL 2013 PPT-graphics.png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01" t="17603" r="52519" b="58497"/>
            <a:stretch/>
          </p:blipFill>
          <p:spPr>
            <a:xfrm>
              <a:off x="14326147" y="6"/>
              <a:ext cx="1130236" cy="299827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4442" y="4030663"/>
            <a:ext cx="11081311" cy="1523999"/>
          </a:xfrm>
        </p:spPr>
        <p:txBody>
          <a:bodyPr wrap="square" lIns="0" tIns="0" rIns="0" bIns="0" anchor="b">
            <a:noAutofit/>
          </a:bodyPr>
          <a:lstStyle>
            <a:lvl1pPr algn="l">
              <a:defRPr lang="en-US" sz="4800" b="0" smtClean="0">
                <a:solidFill>
                  <a:srgbClr val="168ACB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4442" y="5727700"/>
            <a:ext cx="11081311" cy="175736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lang="en-US" sz="3200" dirty="0">
                <a:solidFill>
                  <a:srgbClr val="9A9B9C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723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46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69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893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16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39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63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786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12604" y="8675750"/>
            <a:ext cx="12021014" cy="468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33" tIns="45566" rIns="91133" bIns="45566" rtlCol="0" anchor="ctr"/>
          <a:lstStyle/>
          <a:p>
            <a:pPr algn="ctr" defTabSz="144607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181824" y="3033938"/>
            <a:ext cx="5715273" cy="434975"/>
          </a:xfrm>
        </p:spPr>
        <p:txBody>
          <a:bodyPr>
            <a:noAutofit/>
          </a:bodyPr>
          <a:lstStyle>
            <a:lvl1pPr algn="r">
              <a:buNone/>
              <a:defRPr sz="2800">
                <a:solidFill>
                  <a:srgbClr val="9A9B9C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77783" y="1854200"/>
            <a:ext cx="5460466" cy="193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16643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8"/>
          <p:cNvGrpSpPr/>
          <p:nvPr userDrawn="1"/>
        </p:nvGrpSpPr>
        <p:grpSpPr>
          <a:xfrm>
            <a:off x="1" y="1"/>
            <a:ext cx="16257596" cy="9165553"/>
            <a:chOff x="0" y="0"/>
            <a:chExt cx="16184571" cy="9165553"/>
          </a:xfrm>
        </p:grpSpPr>
        <p:sp>
          <p:nvSpPr>
            <p:cNvPr id="14" name="Rectangle 13"/>
            <p:cNvSpPr/>
            <p:nvPr userDrawn="1"/>
          </p:nvSpPr>
          <p:spPr>
            <a:xfrm>
              <a:off x="0" y="0"/>
              <a:ext cx="16184563" cy="9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14" descr="CL 2013 PPT-graphics.png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90" t="-484" r="47062" b="79217"/>
            <a:stretch/>
          </p:blipFill>
          <p:spPr>
            <a:xfrm>
              <a:off x="14332522" y="6422353"/>
              <a:ext cx="1096423" cy="2743200"/>
            </a:xfrm>
            <a:prstGeom prst="rect">
              <a:avLst/>
            </a:prstGeom>
          </p:spPr>
        </p:pic>
        <p:pic>
          <p:nvPicPr>
            <p:cNvPr id="16" name="Picture 15" descr="CL 2013 PPT-graphics.png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92" t="10969" r="42426" b="59185"/>
            <a:stretch/>
          </p:blipFill>
          <p:spPr>
            <a:xfrm>
              <a:off x="15318681" y="3298153"/>
              <a:ext cx="865890" cy="3849840"/>
            </a:xfrm>
            <a:prstGeom prst="rect">
              <a:avLst/>
            </a:prstGeom>
          </p:spPr>
        </p:pic>
        <p:pic>
          <p:nvPicPr>
            <p:cNvPr id="18" name="Picture 17" descr="Image.png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13937564" y="3581404"/>
              <a:ext cx="900236" cy="2057399"/>
            </a:xfrm>
            <a:prstGeom prst="rect">
              <a:avLst/>
            </a:prstGeom>
          </p:spPr>
        </p:pic>
        <p:pic>
          <p:nvPicPr>
            <p:cNvPr id="12" name="Picture 11" descr="GRAPHIC_ELEMENTS_01-01.png"/>
            <p:cNvPicPr>
              <a:picLocks noChangeAspect="1"/>
            </p:cNvPicPr>
            <p:nvPr userDrawn="1"/>
          </p:nvPicPr>
          <p:blipFill>
            <a:blip r:embed="rId4" cstate="print"/>
            <a:srcRect l="14637" t="35833" r="75933" b="30000"/>
            <a:stretch>
              <a:fillRect/>
            </a:stretch>
          </p:blipFill>
          <p:spPr>
            <a:xfrm>
              <a:off x="12492032" y="2057400"/>
              <a:ext cx="1213724" cy="6248400"/>
            </a:xfrm>
            <a:prstGeom prst="rect">
              <a:avLst/>
            </a:prstGeom>
          </p:spPr>
        </p:pic>
        <p:pic>
          <p:nvPicPr>
            <p:cNvPr id="13" name="Picture 12" descr="CiscoLive_Pantone305_forGray.png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641" b="31586"/>
            <a:stretch/>
          </p:blipFill>
          <p:spPr>
            <a:xfrm>
              <a:off x="11835436" y="228606"/>
              <a:ext cx="3734784" cy="1304537"/>
            </a:xfrm>
            <a:prstGeom prst="rect">
              <a:avLst/>
            </a:prstGeom>
          </p:spPr>
        </p:pic>
        <p:pic>
          <p:nvPicPr>
            <p:cNvPr id="17" name="Picture 16" descr="CL 2013 PPT-graphics.png"/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461" t="71921" r="-606" b="14670"/>
            <a:stretch/>
          </p:blipFill>
          <p:spPr>
            <a:xfrm>
              <a:off x="658223" y="287248"/>
              <a:ext cx="1972301" cy="131295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4442" y="4030663"/>
            <a:ext cx="11081311" cy="1523999"/>
          </a:xfrm>
        </p:spPr>
        <p:txBody>
          <a:bodyPr wrap="square" lIns="0" tIns="0" rIns="0" bIns="0" anchor="b">
            <a:noAutofit/>
          </a:bodyPr>
          <a:lstStyle>
            <a:lvl1pPr algn="l">
              <a:defRPr lang="en-US" sz="4800" b="0" smtClean="0">
                <a:solidFill>
                  <a:srgbClr val="168ACB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4442" y="5727700"/>
            <a:ext cx="11081311" cy="175736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lang="en-US" sz="3200" dirty="0">
                <a:solidFill>
                  <a:srgbClr val="9A9B9C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723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46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69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893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16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39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63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786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12604" y="8675750"/>
            <a:ext cx="12021014" cy="468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33" tIns="45566" rIns="91133" bIns="45566" rtlCol="0" anchor="ctr"/>
          <a:lstStyle/>
          <a:p>
            <a:pPr algn="ctr" defTabSz="144607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10184406" y="127000"/>
            <a:ext cx="5460466" cy="193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8883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4077950" y="8774907"/>
            <a:ext cx="2180434" cy="3690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2F5CCB13-0A32-4557-88E9-079F0C3306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8721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9784" y="366713"/>
            <a:ext cx="13869010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9784" y="2057400"/>
            <a:ext cx="13869010" cy="6034088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 sz="2800"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879784" y="1143000"/>
            <a:ext cx="13869010" cy="685800"/>
          </a:xfrm>
        </p:spPr>
        <p:txBody>
          <a:bodyPr/>
          <a:lstStyle>
            <a:lvl1pPr marL="0" indent="0">
              <a:buNone/>
              <a:defRPr lang="en-US" sz="3000" dirty="0" smtClean="0">
                <a:solidFill>
                  <a:schemeClr val="accent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4077950" y="8774907"/>
            <a:ext cx="2180434" cy="3690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2F5CCB13-0A32-4557-88E9-079F0C3306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0307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no Tyn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 userDrawn="1"/>
        </p:nvSpPr>
        <p:spPr bwMode="white">
          <a:xfrm>
            <a:off x="0" y="0"/>
            <a:ext cx="1752600" cy="9144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FFFFFF"/>
              </a:solidFill>
              <a:latin typeface="Arial" pitchFamily="34" charset="0"/>
              <a:ea typeface="Apple LiGothic Medium" charset="-120"/>
              <a:sym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8488" y="366713"/>
            <a:ext cx="13868400" cy="1524000"/>
          </a:xfrm>
        </p:spPr>
        <p:txBody>
          <a:bodyPr lIns="14400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7538" y="2057400"/>
            <a:ext cx="13868400" cy="6034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887538" y="1143000"/>
            <a:ext cx="13868400" cy="685800"/>
          </a:xfrm>
        </p:spPr>
        <p:txBody>
          <a:bodyPr/>
          <a:lstStyle>
            <a:lvl1pPr marL="0" indent="0">
              <a:buNone/>
              <a:defRPr lang="en-US" sz="3000" dirty="0" smtClean="0">
                <a:solidFill>
                  <a:schemeClr val="accent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4077950" y="8774907"/>
            <a:ext cx="2180434" cy="3690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2F5CCB13-0A32-4557-88E9-079F0C3306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3245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9784" y="366713"/>
            <a:ext cx="13869010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9784" y="2057400"/>
            <a:ext cx="6781616" cy="6034088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879784" y="1143000"/>
            <a:ext cx="13869010" cy="685800"/>
          </a:xfrm>
        </p:spPr>
        <p:txBody>
          <a:bodyPr/>
          <a:lstStyle>
            <a:lvl1pPr marL="0" indent="0">
              <a:buNone/>
              <a:defRPr lang="en-US" sz="3000" dirty="0" smtClean="0">
                <a:solidFill>
                  <a:schemeClr val="accent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8966200" y="2057399"/>
            <a:ext cx="6783388" cy="6061075"/>
          </a:xfrm>
        </p:spPr>
        <p:txBody>
          <a:bodyPr/>
          <a:lstStyle>
            <a:lvl1pPr>
              <a:defRPr sz="30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4077950" y="8774907"/>
            <a:ext cx="2180434" cy="3690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2F5CCB13-0A32-4557-88E9-079F0C3306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773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lumn (no Tyn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ChangeArrowheads="1"/>
          </p:cNvSpPr>
          <p:nvPr userDrawn="1"/>
        </p:nvSpPr>
        <p:spPr bwMode="white">
          <a:xfrm>
            <a:off x="0" y="0"/>
            <a:ext cx="1752600" cy="9144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FFFFFF"/>
              </a:solidFill>
              <a:latin typeface="Arial" pitchFamily="34" charset="0"/>
              <a:ea typeface="Apple LiGothic Medium" charset="-120"/>
              <a:sym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132" y="366713"/>
            <a:ext cx="14950661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133" y="2057399"/>
            <a:ext cx="7260336" cy="6061075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8488457" y="2057399"/>
            <a:ext cx="7260336" cy="6061076"/>
          </a:xfrm>
        </p:spPr>
        <p:txBody>
          <a:bodyPr/>
          <a:lstStyle>
            <a:lvl1pPr>
              <a:defRPr sz="30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4077950" y="8774907"/>
            <a:ext cx="2180434" cy="3690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2F5CCB13-0A32-4557-88E9-079F0C3306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802677"/>
      </p:ext>
    </p:extLst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6257588" cy="9165553"/>
            <a:chOff x="0" y="0"/>
            <a:chExt cx="16257588" cy="9165553"/>
          </a:xfrm>
        </p:grpSpPr>
        <p:sp>
          <p:nvSpPr>
            <p:cNvPr id="12" name="Rectangle 11"/>
            <p:cNvSpPr/>
            <p:nvPr userDrawn="1"/>
          </p:nvSpPr>
          <p:spPr>
            <a:xfrm>
              <a:off x="0" y="0"/>
              <a:ext cx="16257588" cy="9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 descr="CL 2013 PPT-graphics.png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43" t="-484" r="47062" b="79217"/>
            <a:stretch/>
          </p:blipFill>
          <p:spPr>
            <a:xfrm>
              <a:off x="0" y="6422353"/>
              <a:ext cx="848773" cy="2743200"/>
            </a:xfrm>
            <a:prstGeom prst="rect">
              <a:avLst/>
            </a:prstGeom>
          </p:spPr>
        </p:pic>
        <p:pic>
          <p:nvPicPr>
            <p:cNvPr id="14" name="Picture 13" descr="CL 2013 PPT-graphics.png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01" t="17603" r="52519" b="58497"/>
            <a:stretch/>
          </p:blipFill>
          <p:spPr>
            <a:xfrm>
              <a:off x="7802" y="0"/>
              <a:ext cx="1130236" cy="2998279"/>
            </a:xfrm>
            <a:prstGeom prst="rect">
              <a:avLst/>
            </a:prstGeom>
          </p:spPr>
        </p:pic>
        <p:pic>
          <p:nvPicPr>
            <p:cNvPr id="15" name="Picture 14" descr="CL 2013 PPT-graphics.png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29" t="10969" r="40998" b="59185"/>
            <a:stretch/>
          </p:blipFill>
          <p:spPr>
            <a:xfrm>
              <a:off x="685800" y="3298153"/>
              <a:ext cx="1200150" cy="3849840"/>
            </a:xfrm>
            <a:prstGeom prst="rect">
              <a:avLst/>
            </a:prstGeom>
          </p:spPr>
        </p:pic>
      </p:grp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879784" y="366713"/>
            <a:ext cx="1386901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5152" tIns="72576" rIns="145152" bIns="725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5156704" y="8847139"/>
            <a:ext cx="3735753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4" tIns="41061" rIns="82124" bIns="41061" anchor="b" anchorCtr="1">
            <a:spAutoFit/>
          </a:bodyPr>
          <a:lstStyle/>
          <a:p>
            <a:pPr defTabSz="814388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8E8E95"/>
                </a:solidFill>
                <a:latin typeface="+mj-lt"/>
                <a:ea typeface="Apple LiGothic Medium" charset="-120"/>
                <a:sym typeface="Arial" pitchFamily="34" charset="0"/>
              </a:rPr>
              <a:t>© 2012 Cisco and/or its affiliates. All rights reserved.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ltGray">
          <a:xfrm>
            <a:off x="1751991" y="8845550"/>
            <a:ext cx="1408251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124" tIns="41061" rIns="82124" bIns="41061" anchor="b">
            <a:spAutoFit/>
          </a:bodyPr>
          <a:lstStyle/>
          <a:p>
            <a:pPr defTabSz="814388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err="1">
                <a:solidFill>
                  <a:srgbClr val="8E8E95"/>
                </a:solidFill>
                <a:latin typeface="+mj-lt"/>
                <a:ea typeface="Apple LiGothic Medium" charset="-120"/>
                <a:sym typeface="Arial" pitchFamily="34" charset="0"/>
              </a:rPr>
              <a:t>Presentation_ID</a:t>
            </a:r>
            <a:endParaRPr lang="en-US" sz="1200" dirty="0">
              <a:solidFill>
                <a:srgbClr val="8E8E95"/>
              </a:solidFill>
              <a:latin typeface="+mj-lt"/>
              <a:ea typeface="Apple LiGothic Medium" charset="-120"/>
              <a:sym typeface="Arial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10872262" y="8845898"/>
            <a:ext cx="1009032" cy="26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4" tIns="41061" rIns="82124" bIns="41061" anchor="b" anchorCtr="1">
            <a:spAutoFit/>
          </a:bodyPr>
          <a:lstStyle/>
          <a:p>
            <a:pPr defTabSz="814388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8E8E95"/>
                </a:solidFill>
                <a:latin typeface="+mj-lt"/>
                <a:ea typeface="Apple LiGothic Medium" charset="-120"/>
                <a:sym typeface="Arial" pitchFamily="34" charset="0"/>
              </a:rPr>
              <a:t>Cisco Public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9600" y="2057400"/>
            <a:ext cx="13869194" cy="6034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4077950" y="8774907"/>
            <a:ext cx="2180434" cy="3690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2F5CCB13-0A32-4557-88E9-079F0C33069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6" r:id="rId2"/>
    <p:sldLayoutId id="2147483678" r:id="rId3"/>
    <p:sldLayoutId id="2147483680" r:id="rId4"/>
    <p:sldLayoutId id="2147483649" r:id="rId5"/>
    <p:sldLayoutId id="2147483650" r:id="rId6"/>
    <p:sldLayoutId id="2147483672" r:id="rId7"/>
    <p:sldLayoutId id="2147483673" r:id="rId8"/>
    <p:sldLayoutId id="2147483674" r:id="rId9"/>
    <p:sldLayoutId id="2147483664" r:id="rId10"/>
    <p:sldLayoutId id="2147483654" r:id="rId11"/>
    <p:sldLayoutId id="2147483665" r:id="rId12"/>
    <p:sldLayoutId id="2147483682" r:id="rId13"/>
    <p:sldLayoutId id="2147483681" r:id="rId14"/>
    <p:sldLayoutId id="2147483683" r:id="rId15"/>
    <p:sldLayoutId id="2147483684" r:id="rId16"/>
  </p:sldLayoutIdLst>
  <p:hf hdr="0" ftr="0" dt="0"/>
  <p:txStyles>
    <p:titleStyle>
      <a:lvl1pPr algn="l" defTabSz="1450975" rtl="0" eaLnBrk="1" fontAlgn="base" hangingPunct="1">
        <a:spcBef>
          <a:spcPct val="0"/>
        </a:spcBef>
        <a:spcAft>
          <a:spcPct val="0"/>
        </a:spcAft>
        <a:defRPr lang="en-US" sz="3600" b="1" kern="1200" smtClean="0">
          <a:solidFill>
            <a:srgbClr val="168ACB"/>
          </a:solidFill>
          <a:latin typeface="+mj-lt"/>
          <a:ea typeface="+mj-ea"/>
          <a:cs typeface="+mj-cs"/>
          <a:sym typeface="Arial" pitchFamily="34" charset="0"/>
        </a:defRPr>
      </a:lvl1pPr>
      <a:lvl2pPr algn="ctr" defTabSz="1450975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2pPr>
      <a:lvl3pPr algn="ctr" defTabSz="1450975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3pPr>
      <a:lvl4pPr algn="ctr" defTabSz="1450975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4pPr>
      <a:lvl5pPr algn="ctr" defTabSz="1450975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5pPr>
      <a:lvl6pPr marL="457200" algn="ctr" defTabSz="1450975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6pPr>
      <a:lvl7pPr marL="914400" algn="ctr" defTabSz="1450975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7pPr>
      <a:lvl8pPr marL="1371600" algn="ctr" defTabSz="1450975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8pPr>
      <a:lvl9pPr marL="1828800" algn="ctr" defTabSz="1450975" rtl="0" eaLnBrk="1" fontAlgn="base" hangingPunct="1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1450975" rtl="0" eaLnBrk="1" fontAlgn="base" hangingPunct="1">
        <a:spcBef>
          <a:spcPts val="1200"/>
        </a:spcBef>
        <a:spcAft>
          <a:spcPct val="0"/>
        </a:spcAft>
        <a:buClr>
          <a:schemeClr val="accent5"/>
        </a:buClr>
        <a:buFont typeface="Arial" pitchFamily="34" charset="0"/>
        <a:buChar char="•"/>
        <a:defRPr lang="en-US" sz="3200" kern="1200" dirty="0" smtClean="0">
          <a:solidFill>
            <a:srgbClr val="000000"/>
          </a:solidFill>
          <a:latin typeface="+mn-lt"/>
          <a:ea typeface="+mn-ea"/>
          <a:cs typeface="+mn-cs"/>
          <a:sym typeface="Arial" pitchFamily="34" charset="0"/>
        </a:defRPr>
      </a:lvl1pPr>
      <a:lvl2pPr marL="749300" indent="-288925" algn="l" defTabSz="1450975" rtl="0" eaLnBrk="1" fontAlgn="base" hangingPunct="1">
        <a:spcBef>
          <a:spcPts val="1200"/>
        </a:spcBef>
        <a:spcAft>
          <a:spcPct val="0"/>
        </a:spcAft>
        <a:buClr>
          <a:schemeClr val="tx1"/>
        </a:buClr>
        <a:buFont typeface="Arial" pitchFamily="34" charset="0"/>
        <a:buChar char="‒"/>
        <a:defRPr lang="en-US" sz="2800" kern="1200" dirty="0" smtClean="0">
          <a:solidFill>
            <a:srgbClr val="000000"/>
          </a:solidFill>
          <a:latin typeface="+mn-lt"/>
          <a:ea typeface="+mn-ea"/>
          <a:cs typeface="+mn-cs"/>
          <a:sym typeface="Arial" pitchFamily="34" charset="0"/>
        </a:defRPr>
      </a:lvl2pPr>
      <a:lvl3pPr marL="1143000" indent="-225425" algn="l" defTabSz="1450975" rtl="0" eaLnBrk="1" fontAlgn="base" hangingPunct="1">
        <a:spcBef>
          <a:spcPts val="1200"/>
        </a:spcBef>
        <a:spcAft>
          <a:spcPct val="0"/>
        </a:spcAft>
        <a:buFont typeface="Arial" pitchFamily="34" charset="0"/>
        <a:buNone/>
        <a:defRPr lang="en-US" sz="2400" kern="1200" dirty="0" smtClean="0">
          <a:solidFill>
            <a:srgbClr val="000000"/>
          </a:solidFill>
          <a:latin typeface="+mn-lt"/>
          <a:ea typeface="+mn-ea"/>
          <a:cs typeface="+mn-cs"/>
          <a:sym typeface="Arial" pitchFamily="34" charset="0"/>
        </a:defRPr>
      </a:lvl3pPr>
      <a:lvl4pPr marL="1374775" indent="0" algn="l" defTabSz="1450975" rtl="0" eaLnBrk="1" fontAlgn="base" hangingPunct="1">
        <a:spcBef>
          <a:spcPts val="1200"/>
        </a:spcBef>
        <a:spcAft>
          <a:spcPct val="0"/>
        </a:spcAft>
        <a:buFont typeface="Arial" pitchFamily="34" charset="0"/>
        <a:buNone/>
        <a:defRPr lang="en-US" sz="2000" kern="1200" dirty="0" smtClean="0">
          <a:solidFill>
            <a:srgbClr val="000000"/>
          </a:solidFill>
          <a:latin typeface="+mn-lt"/>
          <a:ea typeface="+mn-ea"/>
          <a:cs typeface="+mn-cs"/>
          <a:sym typeface="Arial" pitchFamily="34" charset="0"/>
        </a:defRPr>
      </a:lvl4pPr>
      <a:lvl5pPr marL="1831975" indent="0" algn="l" defTabSz="1450975" rtl="0" eaLnBrk="1" fontAlgn="base" hangingPunct="1">
        <a:spcBef>
          <a:spcPts val="1200"/>
        </a:spcBef>
        <a:spcAft>
          <a:spcPct val="0"/>
        </a:spcAft>
        <a:buFont typeface="Arial" pitchFamily="34" charset="0"/>
        <a:buNone/>
        <a:defRPr lang="en-US" sz="1800" kern="1200" dirty="0" smtClean="0">
          <a:solidFill>
            <a:srgbClr val="000000"/>
          </a:solidFill>
          <a:latin typeface="+mn-lt"/>
          <a:ea typeface="+mn-ea"/>
          <a:cs typeface="+mn-cs"/>
          <a:sym typeface="Arial" pitchFamily="34" charset="0"/>
        </a:defRPr>
      </a:lvl5pPr>
      <a:lvl6pPr marL="3991676" indent="-362880" algn="l" defTabSz="145151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17435" indent="-362880" algn="l" defTabSz="145151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3195" indent="-362880" algn="l" defTabSz="145151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68954" indent="-362880" algn="l" defTabSz="145151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5759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1519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7278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3037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28796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4556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0315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06074" algn="l" defTabSz="145151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image" Target="../media/image1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11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IPv6 at </a:t>
            </a:r>
            <a:r>
              <a:rPr lang="en-GB" dirty="0" err="1" smtClean="0"/>
              <a:t>CiscoLive</a:t>
            </a:r>
            <a:r>
              <a:rPr lang="en-GB" dirty="0" smtClean="0"/>
              <a:t> </a:t>
            </a:r>
            <a:r>
              <a:rPr lang="en-GB" dirty="0" smtClean="0"/>
              <a:t>2013 </a:t>
            </a:r>
            <a:br>
              <a:rPr lang="en-GB" dirty="0" smtClean="0"/>
            </a:br>
            <a:r>
              <a:rPr lang="en-GB" dirty="0" smtClean="0"/>
              <a:t>behind the scenes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Daryl Tanner – Virgin Media</a:t>
            </a:r>
          </a:p>
          <a:p>
            <a:r>
              <a:rPr lang="en-GB" dirty="0" smtClean="0"/>
              <a:t>Andrew </a:t>
            </a:r>
            <a:r>
              <a:rPr lang="en-GB" dirty="0" err="1" smtClean="0"/>
              <a:t>Yourtchenko</a:t>
            </a:r>
            <a:r>
              <a:rPr lang="en-GB" dirty="0" smtClean="0"/>
              <a:t> - Cisco</a:t>
            </a:r>
          </a:p>
          <a:p>
            <a:endParaRPr lang="en-GB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4115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</a:t>
            </a:r>
            <a:r>
              <a:rPr lang="en-US" dirty="0" err="1" smtClean="0"/>
              <a:t>OS</a:t>
            </a:r>
            <a:r>
              <a:rPr lang="en-US" dirty="0" smtClean="0"/>
              <a:t> privacy address demo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C1BBB-363F-064E-B838-1D5D999E526E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13" name="ipad-slaac-demo-ciscoliv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5988" y="2057400"/>
            <a:ext cx="10717212" cy="6034088"/>
          </a:xfrm>
        </p:spPr>
      </p:pic>
    </p:spTree>
    <p:extLst>
      <p:ext uri="{BB962C8B-B14F-4D97-AF65-F5344CB8AC3E}">
        <p14:creationId xmlns:p14="http://schemas.microsoft.com/office/powerpoint/2010/main" val="155257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8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WLC 7.3 FHS source-guard + </a:t>
            </a:r>
            <a:r>
              <a:rPr lang="en-US" dirty="0" err="1" smtClean="0"/>
              <a:t>iOS</a:t>
            </a:r>
            <a:r>
              <a:rPr lang="en-US" dirty="0"/>
              <a:t> </a:t>
            </a:r>
            <a:r>
              <a:rPr lang="en-US" dirty="0" smtClean="0"/>
              <a:t>=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744" y="863600"/>
            <a:ext cx="9600012" cy="716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3676" t="32979" r="44037" b="51173"/>
          <a:stretch/>
        </p:blipFill>
        <p:spPr>
          <a:xfrm>
            <a:off x="4012808" y="3759200"/>
            <a:ext cx="10819344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Heart 7"/>
          <p:cNvSpPr/>
          <p:nvPr/>
        </p:nvSpPr>
        <p:spPr>
          <a:xfrm>
            <a:off x="9879635" y="254000"/>
            <a:ext cx="1447659" cy="1092200"/>
          </a:xfrm>
          <a:prstGeom prst="hear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666029"/>
      </p:ext>
    </p:extLst>
  </p:cSld>
  <p:clrMapOvr>
    <a:masterClrMapping/>
  </p:clrMapOvr>
  <p:transition xmlns:p14="http://schemas.microsoft.com/office/powerpoint/2010/main" advTm="104314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Neighbor Binding table in 7.3: the defaults work 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264" y="1447800"/>
            <a:ext cx="8914070" cy="719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1899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Operational consideration: </a:t>
            </a:r>
            <a:r>
              <a:rPr lang="en-US" dirty="0" err="1" smtClean="0"/>
              <a:t>mcast</a:t>
            </a:r>
            <a:r>
              <a:rPr lang="en-US" dirty="0" smtClean="0"/>
              <a:t> IPv6 </a:t>
            </a:r>
            <a:r>
              <a:rPr lang="en-US" dirty="0" smtClean="0">
                <a:sym typeface="Wingdings"/>
              </a:rPr>
              <a:t></a:t>
            </a:r>
            <a:r>
              <a:rPr lang="en-US" dirty="0" smtClean="0"/>
              <a:t> Multicast CAPWAP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141" y="1536700"/>
            <a:ext cx="13131303" cy="5499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7827" y="7823200"/>
            <a:ext cx="14111543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Ensure your CAPWAP-carrying infrastructure has IPv4 multicast routing configured properly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22186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SSM: simplest way to ensure multicast routing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887538" y="2057400"/>
            <a:ext cx="6620631" cy="6034088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ip</a:t>
            </a:r>
            <a:r>
              <a:rPr lang="en-US" dirty="0" smtClean="0"/>
              <a:t> </a:t>
            </a:r>
            <a:r>
              <a:rPr lang="en-US" dirty="0" err="1"/>
              <a:t>pim</a:t>
            </a:r>
            <a:r>
              <a:rPr lang="en-US" dirty="0"/>
              <a:t> </a:t>
            </a:r>
            <a:r>
              <a:rPr lang="en-US" dirty="0" err="1"/>
              <a:t>ssm</a:t>
            </a:r>
            <a:r>
              <a:rPr lang="en-US" dirty="0"/>
              <a:t> </a:t>
            </a:r>
            <a:r>
              <a:rPr lang="en-US" dirty="0" smtClean="0"/>
              <a:t>default”</a:t>
            </a:r>
          </a:p>
          <a:p>
            <a:r>
              <a:rPr lang="en-US" dirty="0" smtClean="0"/>
              <a:t>Use SSM default range 232.x.x.x in WLC for multicast group address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016120" y="1473200"/>
            <a:ext cx="6527162" cy="6654800"/>
          </a:xfrm>
          <a:prstGeom prst="rect">
            <a:avLst/>
          </a:prstGeom>
          <a:solidFill>
            <a:srgbClr val="CCFFCC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err="1">
                <a:solidFill>
                  <a:schemeClr val="tx1"/>
                </a:solidFill>
                <a:latin typeface="Courier New"/>
                <a:cs typeface="Courier New"/>
              </a:rPr>
              <a:t>ip</a:t>
            </a:r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cs typeface="Courier New"/>
              </a:rPr>
              <a:t>pim</a:t>
            </a:r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cs typeface="Courier New"/>
              </a:rPr>
              <a:t>rp</a:t>
            </a:r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-address 10.127.0.254</a:t>
            </a:r>
          </a:p>
          <a:p>
            <a:r>
              <a:rPr lang="en-US" sz="1600" b="1" dirty="0" err="1">
                <a:solidFill>
                  <a:schemeClr val="tx1"/>
                </a:solidFill>
                <a:latin typeface="Courier New"/>
                <a:cs typeface="Courier New"/>
              </a:rPr>
              <a:t>ip</a:t>
            </a:r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cs typeface="Courier New"/>
              </a:rPr>
              <a:t>pim</a:t>
            </a:r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cs typeface="Courier New"/>
              </a:rPr>
              <a:t>ssm</a:t>
            </a:r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Courier New"/>
                <a:cs typeface="Courier New"/>
              </a:rPr>
              <a:t>default</a:t>
            </a:r>
          </a:p>
          <a:p>
            <a:endParaRPr lang="en-US" sz="1600" b="1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US" sz="1600" b="1" dirty="0" smtClean="0">
                <a:solidFill>
                  <a:schemeClr val="tx1"/>
                </a:solidFill>
                <a:latin typeface="Courier New"/>
                <a:cs typeface="Courier New"/>
              </a:rPr>
              <a:t>interface </a:t>
            </a:r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Vlan7</a:t>
            </a:r>
          </a:p>
          <a:p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 Description SER203-00-ACCESS-POINTS</a:t>
            </a:r>
          </a:p>
          <a:p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cs typeface="Courier New"/>
              </a:rPr>
              <a:t>ip</a:t>
            </a:r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 address 10.7.3.1 255.255.255.0</a:t>
            </a:r>
          </a:p>
          <a:p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cs typeface="Courier New"/>
              </a:rPr>
              <a:t>ip</a:t>
            </a:r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 helper-address 10.6.1.6</a:t>
            </a:r>
          </a:p>
          <a:p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cs typeface="Courier New"/>
              </a:rPr>
              <a:t>ip</a:t>
            </a:r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 helper-address 10.6.2.6</a:t>
            </a:r>
          </a:p>
          <a:p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 no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cs typeface="Courier New"/>
              </a:rPr>
              <a:t>ip</a:t>
            </a:r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 redirects</a:t>
            </a:r>
          </a:p>
          <a:p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 no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cs typeface="Courier New"/>
              </a:rPr>
              <a:t>ip</a:t>
            </a:r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cs typeface="Courier New"/>
              </a:rPr>
              <a:t>unreachables</a:t>
            </a:r>
            <a:endParaRPr lang="en-US" sz="1600" b="1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 no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cs typeface="Courier New"/>
              </a:rPr>
              <a:t>ip</a:t>
            </a:r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 proxy-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cs typeface="Courier New"/>
              </a:rPr>
              <a:t>arp</a:t>
            </a:r>
            <a:endParaRPr lang="en-US" sz="1600" b="1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cs typeface="Courier New"/>
              </a:rPr>
              <a:t>ip</a:t>
            </a:r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 verify unicast source reachable-via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cs typeface="Courier New"/>
              </a:rPr>
              <a:t>rx</a:t>
            </a:r>
            <a:endParaRPr lang="en-US" sz="1600" b="1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 no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cs typeface="Courier New"/>
              </a:rPr>
              <a:t>ip</a:t>
            </a:r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 route-cache</a:t>
            </a:r>
          </a:p>
          <a:p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cs typeface="Courier New"/>
              </a:rPr>
              <a:t>ip</a:t>
            </a:r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cs typeface="Courier New"/>
              </a:rPr>
              <a:t>pim</a:t>
            </a:r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 sparse-mode</a:t>
            </a:r>
          </a:p>
          <a:p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cs typeface="Courier New"/>
              </a:rPr>
              <a:t>ip</a:t>
            </a:r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cs typeface="Courier New"/>
              </a:rPr>
              <a:t>igmp</a:t>
            </a:r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 version 3</a:t>
            </a:r>
          </a:p>
          <a:p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cs typeface="Courier New"/>
              </a:rPr>
              <a:t>ip</a:t>
            </a:r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cs typeface="Courier New"/>
              </a:rPr>
              <a:t>igmp</a:t>
            </a:r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 limit 500</a:t>
            </a:r>
          </a:p>
          <a:p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cs typeface="Courier New"/>
              </a:rPr>
              <a:t>ip</a:t>
            </a:r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cs typeface="Courier New"/>
              </a:rPr>
              <a:t>ospf</a:t>
            </a:r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 network point-to-point</a:t>
            </a:r>
          </a:p>
          <a:p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cs typeface="Courier New"/>
              </a:rPr>
              <a:t>ip</a:t>
            </a:r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cs typeface="Courier New"/>
              </a:rPr>
              <a:t>ospf</a:t>
            </a:r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 1 area 0</a:t>
            </a:r>
          </a:p>
          <a:p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 ipv6 address 2A02:88FE:DE30:0703::1/64</a:t>
            </a:r>
          </a:p>
          <a:p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 no ipv6 redirects</a:t>
            </a:r>
          </a:p>
          <a:p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 no ipv6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cs typeface="Courier New"/>
              </a:rPr>
              <a:t>unreachables</a:t>
            </a:r>
            <a:endParaRPr lang="en-US" sz="1600" b="1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 ipv6 verify unicast source reachable-via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cs typeface="Courier New"/>
              </a:rPr>
              <a:t>rx</a:t>
            </a:r>
            <a:endParaRPr lang="en-US" sz="1600" b="1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 ipv6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cs typeface="Courier New"/>
              </a:rPr>
              <a:t>ospf</a:t>
            </a:r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 network point-to-point</a:t>
            </a:r>
          </a:p>
          <a:p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 ipv6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cs typeface="Courier New"/>
              </a:rPr>
              <a:t>ospf</a:t>
            </a:r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 1 area 0</a:t>
            </a:r>
          </a:p>
          <a:p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 no shutdown</a:t>
            </a:r>
          </a:p>
          <a:p>
            <a:r>
              <a:rPr lang="en-US" sz="1600" b="1" dirty="0">
                <a:solidFill>
                  <a:schemeClr val="tx1"/>
                </a:solidFill>
                <a:latin typeface="Courier New"/>
                <a:cs typeface="Courier New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0170543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 much of IPv6: multicast solicited RAs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355" y="1841408"/>
            <a:ext cx="7924026" cy="59430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885" t="30560" r="22756" b="46360"/>
          <a:stretch/>
        </p:blipFill>
        <p:spPr>
          <a:xfrm>
            <a:off x="2107994" y="2198414"/>
            <a:ext cx="13435289" cy="312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0620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Multicast RA throttling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457" y="1206500"/>
            <a:ext cx="9422029" cy="727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2174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Bonjour: great in a small network, tough in a large network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 rotWithShape="1">
          <a:blip r:embed="rId2"/>
          <a:srcRect l="183" r="2570" b="2141"/>
          <a:stretch/>
        </p:blipFill>
        <p:spPr>
          <a:xfrm>
            <a:off x="2082596" y="1277215"/>
            <a:ext cx="10057418" cy="7155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421" y="4699000"/>
            <a:ext cx="11379200" cy="1765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530" y="6578600"/>
            <a:ext cx="9499600" cy="2120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951594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Applying the ACLs for Bonjour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018" y="1951062"/>
            <a:ext cx="8939928" cy="655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5072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081" y="366713"/>
            <a:ext cx="15038507" cy="1524000"/>
          </a:xfrm>
        </p:spPr>
        <p:txBody>
          <a:bodyPr/>
          <a:lstStyle/>
          <a:p>
            <a:r>
              <a:rPr lang="en-US" dirty="0" smtClean="0"/>
              <a:t>Endpoints sometimes do not act consistently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747" y="1498599"/>
            <a:ext cx="8634958" cy="64762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68592" y="2463800"/>
            <a:ext cx="302230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Both devices are on the same BSSID (i.e. same AP)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iPod started to work correctly after reboot.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50977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 typical </a:t>
            </a:r>
            <a:r>
              <a:rPr lang="en-US" dirty="0" err="1" smtClean="0"/>
              <a:t>CiscoLive</a:t>
            </a:r>
            <a:r>
              <a:rPr lang="en-US" dirty="0" smtClean="0"/>
              <a:t> Europe network looks like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Lots of gear</a:t>
            </a:r>
          </a:p>
          <a:p>
            <a:pPr lvl="1"/>
            <a:r>
              <a:rPr lang="en-US" dirty="0" smtClean="0"/>
              <a:t>~ 2-4 core switches (usually 6500)</a:t>
            </a:r>
          </a:p>
          <a:p>
            <a:pPr lvl="1"/>
            <a:r>
              <a:rPr lang="en-US" dirty="0" smtClean="0"/>
              <a:t>~ 15-20 distribution switches</a:t>
            </a:r>
          </a:p>
          <a:p>
            <a:pPr lvl="1"/>
            <a:r>
              <a:rPr lang="en-US" dirty="0" smtClean="0"/>
              <a:t>~ 200-250 access switches</a:t>
            </a:r>
          </a:p>
          <a:p>
            <a:pPr lvl="1"/>
            <a:r>
              <a:rPr lang="en-US" dirty="0" smtClean="0"/>
              <a:t>~ 250-300 Access Points</a:t>
            </a:r>
          </a:p>
          <a:p>
            <a:pPr lvl="1"/>
            <a:r>
              <a:rPr lang="en-US" dirty="0" smtClean="0"/>
              <a:t>~ 4-6 Wireless LAN Controllers</a:t>
            </a:r>
          </a:p>
          <a:p>
            <a:pPr lvl="1"/>
            <a:r>
              <a:rPr lang="en-US" dirty="0" smtClean="0"/>
              <a:t>… a lot of other </a:t>
            </a:r>
            <a:r>
              <a:rPr lang="en-US" dirty="0" err="1" smtClean="0"/>
              <a:t>pingable</a:t>
            </a:r>
            <a:r>
              <a:rPr lang="en-US" dirty="0" smtClean="0"/>
              <a:t> things</a:t>
            </a:r>
          </a:p>
          <a:p>
            <a:endParaRPr lang="en-US" dirty="0"/>
          </a:p>
          <a:p>
            <a:r>
              <a:rPr lang="en-US" dirty="0" smtClean="0"/>
              <a:t>Quick build, short lifespan: 4 days build; 1 week online, 1 day teardown</a:t>
            </a:r>
            <a:endParaRPr lang="en-US" dirty="0"/>
          </a:p>
          <a:p>
            <a:r>
              <a:rPr lang="en-US" dirty="0" smtClean="0"/>
              <a:t>IPv6 on wired is “easy” – main focus is on wireless: attendees</a:t>
            </a:r>
            <a:r>
              <a:rPr lang="en-US" dirty="0" smtClean="0"/>
              <a:t>. </a:t>
            </a:r>
            <a:endParaRPr lang="en-US" dirty="0"/>
          </a:p>
          <a:p>
            <a:pPr lvl="1"/>
            <a:r>
              <a:rPr lang="en-US" dirty="0" smtClean="0"/>
              <a:t>Usual count in </a:t>
            </a:r>
            <a:r>
              <a:rPr lang="en-US" dirty="0"/>
              <a:t>E</a:t>
            </a:r>
            <a:r>
              <a:rPr lang="en-US" dirty="0" smtClean="0"/>
              <a:t>urope is ~3000 simultaneous online devices at peak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C1BBB-363F-064E-B838-1D5D999E526E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791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Wired IPv6 is easy: onsite </a:t>
            </a:r>
            <a:r>
              <a:rPr lang="en-US" dirty="0" err="1" smtClean="0"/>
              <a:t>ciscolivelondon.com</a:t>
            </a:r>
            <a:r>
              <a:rPr lang="en-US" dirty="0" smtClean="0"/>
              <a:t> </a:t>
            </a:r>
            <a:r>
              <a:rPr lang="en-US" dirty="0" err="1" smtClean="0"/>
              <a:t>dualstacked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143" y="876300"/>
            <a:ext cx="12546095" cy="86927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8340" t="11397" r="10526" b="76916"/>
          <a:stretch/>
        </p:blipFill>
        <p:spPr>
          <a:xfrm>
            <a:off x="8965325" y="2616200"/>
            <a:ext cx="628588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1406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“O</a:t>
            </a:r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ut 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of 22,149 unique IP addresses that have hit </a:t>
            </a:r>
            <a:r>
              <a:rPr lang="en-US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www.ciscolivelondon.com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since Sunday.  9,794 have been IPv6 addresses.  249 of those have been addresses external to the venue </a:t>
            </a:r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network.</a:t>
            </a:r>
            <a:r>
              <a:rPr lang="en-US" alt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”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Jason Williams</a:t>
            </a:r>
          </a:p>
          <a:p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iscolivelondon.com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team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9301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9784" y="366713"/>
            <a:ext cx="14377804" cy="1524000"/>
          </a:xfrm>
        </p:spPr>
        <p:txBody>
          <a:bodyPr/>
          <a:lstStyle/>
          <a:p>
            <a:r>
              <a:rPr lang="en-US" dirty="0" smtClean="0"/>
              <a:t>11.15K Entries in the ARP cache, 11.84K global IPv6 addresses 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048" y="1412037"/>
            <a:ext cx="10793947" cy="67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6311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Peak: 4.67K unique MAC addresses in the ND cache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870" y="1233813"/>
            <a:ext cx="10692355" cy="720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8217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~65% peak of </a:t>
            </a:r>
            <a:r>
              <a:rPr lang="en-US" dirty="0" err="1" smtClean="0"/>
              <a:t>dualstack</a:t>
            </a:r>
            <a:r>
              <a:rPr lang="en-US" dirty="0" smtClean="0"/>
              <a:t> hosts during the show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638" y="1473199"/>
            <a:ext cx="12425284" cy="687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16743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Traffic stats: http://stats.ciscolive-ipv6.com/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137" y="1434303"/>
            <a:ext cx="12063822" cy="667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9742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Traffic stats: IPv6 on average ~5% of IPv4 traffic; 45Mbps peak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064" y="1549400"/>
            <a:ext cx="12738562" cy="704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9244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IPv6 works</a:t>
            </a:r>
          </a:p>
          <a:p>
            <a:r>
              <a:rPr lang="en-US" dirty="0" smtClean="0"/>
              <a:t>The earlier you act – the more experience you get</a:t>
            </a:r>
          </a:p>
          <a:p>
            <a:pPr lvl="1"/>
            <a:r>
              <a:rPr lang="en-US" dirty="0" smtClean="0"/>
              <a:t>Both for your employer and for yourself as a professional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57199" y="8280400"/>
            <a:ext cx="9753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Image credit: Image credit: &lt;a </a:t>
            </a:r>
            <a:r>
              <a:rPr lang="en-US" sz="1400" dirty="0" err="1"/>
              <a:t>href</a:t>
            </a:r>
            <a:r>
              <a:rPr lang="en-US" sz="1400" dirty="0"/>
              <a:t>='http://www.123rf.com/photo_14477171_chicken-and-an-egg-shell-on-white-</a:t>
            </a:r>
            <a:r>
              <a:rPr lang="en-US" sz="1400" dirty="0" smtClean="0"/>
              <a:t>background.html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1943829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CCB13-0A32-4557-88E9-079F0C33069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89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IPv6 comes from your ISP…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4076363" y="8775700"/>
            <a:ext cx="2181225" cy="368300"/>
          </a:xfrm>
        </p:spPr>
        <p:txBody>
          <a:bodyPr/>
          <a:lstStyle/>
          <a:p>
            <a:fld id="{B4AC1BBB-363F-064E-B838-1D5D999E526E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4997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challenge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sz="4400" dirty="0"/>
              <a:t>Virgin Media were asked in mid-October 12 if we could provide native IPv6 for Cisco Live 2013</a:t>
            </a:r>
          </a:p>
          <a:p>
            <a:pPr>
              <a:lnSpc>
                <a:spcPct val="90000"/>
              </a:lnSpc>
            </a:pPr>
            <a:endParaRPr lang="en-GB" sz="4400" dirty="0"/>
          </a:p>
          <a:p>
            <a:pPr>
              <a:lnSpc>
                <a:spcPct val="90000"/>
              </a:lnSpc>
            </a:pPr>
            <a:r>
              <a:rPr lang="en-GB" sz="4400" dirty="0"/>
              <a:t>At the time we had </a:t>
            </a:r>
          </a:p>
          <a:p>
            <a:pPr lvl="1">
              <a:lnSpc>
                <a:spcPct val="90000"/>
              </a:lnSpc>
            </a:pPr>
            <a:r>
              <a:rPr lang="en-GB" sz="3800" dirty="0"/>
              <a:t>An IPv6 address allocation from RIPE </a:t>
            </a:r>
            <a:r>
              <a:rPr lang="en-GB" sz="3800" dirty="0">
                <a:solidFill>
                  <a:srgbClr val="009900"/>
                </a:solidFill>
                <a:sym typeface="Wingdings" charset="0"/>
              </a:rPr>
              <a:t></a:t>
            </a:r>
          </a:p>
          <a:p>
            <a:pPr lvl="1">
              <a:lnSpc>
                <a:spcPct val="90000"/>
              </a:lnSpc>
            </a:pPr>
            <a:r>
              <a:rPr lang="en-GB" sz="3800" dirty="0"/>
              <a:t>no IPv6 transit in place </a:t>
            </a:r>
            <a:r>
              <a:rPr lang="en-GB" sz="3800" dirty="0">
                <a:solidFill>
                  <a:srgbClr val="FF0000"/>
                </a:solidFill>
                <a:sym typeface="Wingdings" charset="0"/>
              </a:rPr>
              <a:t></a:t>
            </a:r>
          </a:p>
          <a:p>
            <a:pPr lvl="1">
              <a:lnSpc>
                <a:spcPct val="90000"/>
              </a:lnSpc>
            </a:pPr>
            <a:r>
              <a:rPr lang="en-GB" sz="3800" dirty="0"/>
              <a:t>IPv6 was </a:t>
            </a:r>
            <a:r>
              <a:rPr lang="ja-JP" altLang="en-GB" sz="3800" dirty="0">
                <a:latin typeface="Arial"/>
              </a:rPr>
              <a:t>‘</a:t>
            </a:r>
            <a:r>
              <a:rPr lang="en-GB" sz="3800" dirty="0"/>
              <a:t>not allowed</a:t>
            </a:r>
            <a:r>
              <a:rPr lang="ja-JP" altLang="en-GB" sz="3800" dirty="0">
                <a:latin typeface="Arial"/>
              </a:rPr>
              <a:t>’</a:t>
            </a:r>
            <a:r>
              <a:rPr lang="en-GB" sz="3800" dirty="0"/>
              <a:t> on the network </a:t>
            </a:r>
            <a:r>
              <a:rPr lang="en-GB" sz="3800" dirty="0">
                <a:solidFill>
                  <a:srgbClr val="FF0000"/>
                </a:solidFill>
                <a:sym typeface="Wingdings" charset="0"/>
              </a:rPr>
              <a:t></a:t>
            </a:r>
            <a:endParaRPr lang="en-GB" sz="3800" dirty="0"/>
          </a:p>
          <a:p>
            <a:pPr lvl="1">
              <a:lnSpc>
                <a:spcPct val="90000"/>
              </a:lnSpc>
            </a:pPr>
            <a:r>
              <a:rPr lang="en-GB" sz="3800" dirty="0"/>
              <a:t>Testing not completed </a:t>
            </a:r>
            <a:r>
              <a:rPr lang="en-GB" sz="3800" dirty="0">
                <a:solidFill>
                  <a:srgbClr val="FF0000"/>
                </a:solidFill>
                <a:sym typeface="Wingdings" charset="0"/>
              </a:rPr>
              <a:t></a:t>
            </a:r>
            <a:endParaRPr lang="en-GB" sz="3800" dirty="0"/>
          </a:p>
          <a:p>
            <a:pPr lvl="1">
              <a:lnSpc>
                <a:spcPct val="90000"/>
              </a:lnSpc>
            </a:pPr>
            <a:r>
              <a:rPr lang="en-GB" sz="3800" dirty="0"/>
              <a:t>A </a:t>
            </a:r>
            <a:r>
              <a:rPr lang="ja-JP" altLang="en-GB" sz="3800" dirty="0">
                <a:latin typeface="Arial"/>
              </a:rPr>
              <a:t>‘</a:t>
            </a:r>
            <a:r>
              <a:rPr lang="en-GB" sz="3800" dirty="0"/>
              <a:t>No</a:t>
            </a:r>
            <a:r>
              <a:rPr lang="ja-JP" altLang="en-GB" sz="3800" dirty="0">
                <a:latin typeface="Arial"/>
              </a:rPr>
              <a:t>’</a:t>
            </a:r>
            <a:r>
              <a:rPr lang="en-GB" sz="3800" dirty="0"/>
              <a:t> from Security team </a:t>
            </a:r>
            <a:r>
              <a:rPr lang="en-GB" sz="3800" dirty="0">
                <a:solidFill>
                  <a:srgbClr val="FF0000"/>
                </a:solidFill>
                <a:sym typeface="Wingdings" charset="0"/>
              </a:rPr>
              <a:t></a:t>
            </a:r>
            <a:endParaRPr lang="en-GB" sz="3800" dirty="0"/>
          </a:p>
          <a:p>
            <a:pPr lvl="1">
              <a:lnSpc>
                <a:spcPct val="90000"/>
              </a:lnSpc>
            </a:pPr>
            <a:r>
              <a:rPr lang="en-GB" sz="3800" dirty="0"/>
              <a:t>No operational support </a:t>
            </a:r>
            <a:r>
              <a:rPr lang="en-GB" sz="3800" dirty="0">
                <a:solidFill>
                  <a:srgbClr val="FF0000"/>
                </a:solidFill>
                <a:sym typeface="Wingdings" charset="0"/>
              </a:rPr>
              <a:t></a:t>
            </a:r>
            <a:endParaRPr lang="en-GB" sz="3800" dirty="0"/>
          </a:p>
          <a:p>
            <a:pPr lvl="1">
              <a:lnSpc>
                <a:spcPct val="90000"/>
              </a:lnSpc>
            </a:pPr>
            <a:endParaRPr lang="en-GB" sz="3800" dirty="0"/>
          </a:p>
        </p:txBody>
      </p:sp>
    </p:spTree>
    <p:extLst>
      <p:ext uri="{BB962C8B-B14F-4D97-AF65-F5344CB8AC3E}">
        <p14:creationId xmlns:p14="http://schemas.microsoft.com/office/powerpoint/2010/main" val="407643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878" y="3327400"/>
            <a:ext cx="1078758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6"/>
          <p:cNvSpPr txBox="1">
            <a:spLocks noChangeArrowheads="1"/>
          </p:cNvSpPr>
          <p:nvPr/>
        </p:nvSpPr>
        <p:spPr bwMode="auto">
          <a:xfrm>
            <a:off x="12088511" y="4214285"/>
            <a:ext cx="716332" cy="43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5152" tIns="72576" rIns="145152" bIns="7257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900">
                <a:latin typeface="Calibri" charset="0"/>
              </a:rPr>
              <a:t>IPv4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215523" y="5173134"/>
            <a:ext cx="713946" cy="43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5152" tIns="72576" rIns="145152" bIns="7257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900">
                <a:latin typeface="Calibri" charset="0"/>
              </a:rPr>
              <a:t>IPv6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0958" y="5270500"/>
            <a:ext cx="965294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807" y="5270500"/>
            <a:ext cx="965294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813" y="4885267"/>
            <a:ext cx="965294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Freeform 21"/>
          <p:cNvSpPr/>
          <p:nvPr/>
        </p:nvSpPr>
        <p:spPr>
          <a:xfrm>
            <a:off x="7055997" y="4732867"/>
            <a:ext cx="1515682" cy="414867"/>
          </a:xfrm>
          <a:custGeom>
            <a:avLst/>
            <a:gdLst>
              <a:gd name="connsiteX0" fmla="*/ 853440 w 853440"/>
              <a:gd name="connsiteY0" fmla="*/ 43180 h 311150"/>
              <a:gd name="connsiteX1" fmla="*/ 518160 w 853440"/>
              <a:gd name="connsiteY1" fmla="*/ 5080 h 311150"/>
              <a:gd name="connsiteX2" fmla="*/ 198120 w 853440"/>
              <a:gd name="connsiteY2" fmla="*/ 73660 h 311150"/>
              <a:gd name="connsiteX3" fmla="*/ 68580 w 853440"/>
              <a:gd name="connsiteY3" fmla="*/ 172720 h 311150"/>
              <a:gd name="connsiteX4" fmla="*/ 0 w 853440"/>
              <a:gd name="connsiteY4" fmla="*/ 294640 h 31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3440" h="311150">
                <a:moveTo>
                  <a:pt x="853440" y="43180"/>
                </a:moveTo>
                <a:cubicBezTo>
                  <a:pt x="740410" y="21590"/>
                  <a:pt x="627380" y="0"/>
                  <a:pt x="518160" y="5080"/>
                </a:cubicBezTo>
                <a:cubicBezTo>
                  <a:pt x="408940" y="10160"/>
                  <a:pt x="273050" y="45720"/>
                  <a:pt x="198120" y="73660"/>
                </a:cubicBezTo>
                <a:cubicBezTo>
                  <a:pt x="123190" y="101600"/>
                  <a:pt x="101600" y="135890"/>
                  <a:pt x="68580" y="172720"/>
                </a:cubicBezTo>
                <a:cubicBezTo>
                  <a:pt x="35560" y="209550"/>
                  <a:pt x="15240" y="311150"/>
                  <a:pt x="0" y="294640"/>
                </a:cubicBezTo>
              </a:path>
            </a:pathLst>
          </a:cu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45152" tIns="72576" rIns="145152" bIns="7257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" name="Freeform 22"/>
          <p:cNvSpPr/>
          <p:nvPr/>
        </p:nvSpPr>
        <p:spPr>
          <a:xfrm>
            <a:off x="5173392" y="4756152"/>
            <a:ext cx="1679385" cy="400049"/>
          </a:xfrm>
          <a:custGeom>
            <a:avLst/>
            <a:gdLst>
              <a:gd name="connsiteX0" fmla="*/ 995680 w 995680"/>
              <a:gd name="connsiteY0" fmla="*/ 299720 h 299720"/>
              <a:gd name="connsiteX1" fmla="*/ 965200 w 995680"/>
              <a:gd name="connsiteY1" fmla="*/ 185420 h 299720"/>
              <a:gd name="connsiteX2" fmla="*/ 850900 w 995680"/>
              <a:gd name="connsiteY2" fmla="*/ 71120 h 299720"/>
              <a:gd name="connsiteX3" fmla="*/ 607060 w 995680"/>
              <a:gd name="connsiteY3" fmla="*/ 10160 h 299720"/>
              <a:gd name="connsiteX4" fmla="*/ 431800 w 995680"/>
              <a:gd name="connsiteY4" fmla="*/ 10160 h 299720"/>
              <a:gd name="connsiteX5" fmla="*/ 203200 w 995680"/>
              <a:gd name="connsiteY5" fmla="*/ 25400 h 299720"/>
              <a:gd name="connsiteX6" fmla="*/ 104140 w 995680"/>
              <a:gd name="connsiteY6" fmla="*/ 63500 h 2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5680" h="299720">
                <a:moveTo>
                  <a:pt x="995680" y="299720"/>
                </a:moveTo>
                <a:cubicBezTo>
                  <a:pt x="992505" y="261620"/>
                  <a:pt x="989330" y="223520"/>
                  <a:pt x="965200" y="185420"/>
                </a:cubicBezTo>
                <a:cubicBezTo>
                  <a:pt x="941070" y="147320"/>
                  <a:pt x="910590" y="100330"/>
                  <a:pt x="850900" y="71120"/>
                </a:cubicBezTo>
                <a:cubicBezTo>
                  <a:pt x="791210" y="41910"/>
                  <a:pt x="676910" y="20320"/>
                  <a:pt x="607060" y="10160"/>
                </a:cubicBezTo>
                <a:cubicBezTo>
                  <a:pt x="537210" y="0"/>
                  <a:pt x="499110" y="7620"/>
                  <a:pt x="431800" y="10160"/>
                </a:cubicBezTo>
                <a:cubicBezTo>
                  <a:pt x="364490" y="12700"/>
                  <a:pt x="257810" y="16510"/>
                  <a:pt x="203200" y="25400"/>
                </a:cubicBezTo>
                <a:cubicBezTo>
                  <a:pt x="148590" y="34290"/>
                  <a:pt x="0" y="46990"/>
                  <a:pt x="104140" y="63500"/>
                </a:cubicBezTo>
              </a:path>
            </a:pathLst>
          </a:cu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45152" tIns="72576" rIns="145152" bIns="7257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0" name="Freeform 19"/>
          <p:cNvSpPr/>
          <p:nvPr/>
        </p:nvSpPr>
        <p:spPr>
          <a:xfrm>
            <a:off x="6974146" y="4694768"/>
            <a:ext cx="4239392" cy="715433"/>
          </a:xfrm>
          <a:custGeom>
            <a:avLst/>
            <a:gdLst>
              <a:gd name="connsiteX0" fmla="*/ 2385060 w 2385060"/>
              <a:gd name="connsiteY0" fmla="*/ 535940 h 535940"/>
              <a:gd name="connsiteX1" fmla="*/ 899160 w 2385060"/>
              <a:gd name="connsiteY1" fmla="*/ 78740 h 535940"/>
              <a:gd name="connsiteX2" fmla="*/ 327660 w 2385060"/>
              <a:gd name="connsiteY2" fmla="*/ 63500 h 535940"/>
              <a:gd name="connsiteX3" fmla="*/ 99060 w 2385060"/>
              <a:gd name="connsiteY3" fmla="*/ 231140 h 535940"/>
              <a:gd name="connsiteX4" fmla="*/ 0 w 2385060"/>
              <a:gd name="connsiteY4" fmla="*/ 444500 h 535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5060" h="535940">
                <a:moveTo>
                  <a:pt x="2385060" y="535940"/>
                </a:moveTo>
                <a:cubicBezTo>
                  <a:pt x="1813560" y="346710"/>
                  <a:pt x="1242060" y="157480"/>
                  <a:pt x="899160" y="78740"/>
                </a:cubicBezTo>
                <a:cubicBezTo>
                  <a:pt x="556260" y="0"/>
                  <a:pt x="461010" y="38100"/>
                  <a:pt x="327660" y="63500"/>
                </a:cubicBezTo>
                <a:cubicBezTo>
                  <a:pt x="194310" y="88900"/>
                  <a:pt x="153670" y="167640"/>
                  <a:pt x="99060" y="231140"/>
                </a:cubicBezTo>
                <a:cubicBezTo>
                  <a:pt x="44450" y="294640"/>
                  <a:pt x="7620" y="433070"/>
                  <a:pt x="0" y="444500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45152" tIns="72576" rIns="145152" bIns="7257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1" name="Freeform 20"/>
          <p:cNvSpPr/>
          <p:nvPr/>
        </p:nvSpPr>
        <p:spPr>
          <a:xfrm>
            <a:off x="4888318" y="4758267"/>
            <a:ext cx="1975749" cy="539751"/>
          </a:xfrm>
          <a:custGeom>
            <a:avLst/>
            <a:gdLst>
              <a:gd name="connsiteX0" fmla="*/ 1097280 w 1112520"/>
              <a:gd name="connsiteY0" fmla="*/ 405130 h 405130"/>
              <a:gd name="connsiteX1" fmla="*/ 1082040 w 1112520"/>
              <a:gd name="connsiteY1" fmla="*/ 199390 h 405130"/>
              <a:gd name="connsiteX2" fmla="*/ 914400 w 1112520"/>
              <a:gd name="connsiteY2" fmla="*/ 39370 h 405130"/>
              <a:gd name="connsiteX3" fmla="*/ 548640 w 1112520"/>
              <a:gd name="connsiteY3" fmla="*/ 1270 h 405130"/>
              <a:gd name="connsiteX4" fmla="*/ 289560 w 1112520"/>
              <a:gd name="connsiteY4" fmla="*/ 31750 h 405130"/>
              <a:gd name="connsiteX5" fmla="*/ 0 w 1112520"/>
              <a:gd name="connsiteY5" fmla="*/ 153670 h 405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2520" h="405130">
                <a:moveTo>
                  <a:pt x="1097280" y="405130"/>
                </a:moveTo>
                <a:cubicBezTo>
                  <a:pt x="1104900" y="332740"/>
                  <a:pt x="1112520" y="260350"/>
                  <a:pt x="1082040" y="199390"/>
                </a:cubicBezTo>
                <a:cubicBezTo>
                  <a:pt x="1051560" y="138430"/>
                  <a:pt x="1003300" y="72390"/>
                  <a:pt x="914400" y="39370"/>
                </a:cubicBezTo>
                <a:cubicBezTo>
                  <a:pt x="825500" y="6350"/>
                  <a:pt x="652780" y="2540"/>
                  <a:pt x="548640" y="1270"/>
                </a:cubicBezTo>
                <a:cubicBezTo>
                  <a:pt x="444500" y="0"/>
                  <a:pt x="381000" y="6350"/>
                  <a:pt x="289560" y="31750"/>
                </a:cubicBezTo>
                <a:cubicBezTo>
                  <a:pt x="198120" y="57150"/>
                  <a:pt x="10160" y="55880"/>
                  <a:pt x="0" y="153670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45152" tIns="72576" rIns="145152" bIns="7257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454805" y="5748868"/>
            <a:ext cx="974378" cy="43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5152" tIns="72576" rIns="145152" bIns="7257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900">
                <a:latin typeface="Calibri" charset="0"/>
              </a:rPr>
              <a:t>Transit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870233" y="3445934"/>
            <a:ext cx="2176145" cy="303106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52" tIns="72576" rIns="145152" bIns="7257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159" name="TextBox 25"/>
          <p:cNvSpPr txBox="1">
            <a:spLocks noChangeArrowheads="1"/>
          </p:cNvSpPr>
          <p:nvPr/>
        </p:nvSpPr>
        <p:spPr bwMode="auto">
          <a:xfrm>
            <a:off x="3339552" y="5365751"/>
            <a:ext cx="1271378" cy="91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5152" tIns="72576" rIns="145152" bIns="7257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sz="2500">
                <a:latin typeface="Calibri" charset="0"/>
              </a:rPr>
              <a:t>London</a:t>
            </a:r>
          </a:p>
          <a:p>
            <a:pPr algn="ctr"/>
            <a:r>
              <a:rPr lang="en-GB" sz="2500">
                <a:latin typeface="Calibri" charset="0"/>
              </a:rPr>
              <a:t>ExCel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124258" y="4980517"/>
            <a:ext cx="713946" cy="43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5152" tIns="72576" rIns="145152" bIns="7257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900">
                <a:latin typeface="Calibri" charset="0"/>
              </a:rPr>
              <a:t>IPv6</a:t>
            </a:r>
          </a:p>
        </p:txBody>
      </p:sp>
      <p:sp>
        <p:nvSpPr>
          <p:cNvPr id="6161" name="TextBox 27"/>
          <p:cNvSpPr txBox="1">
            <a:spLocks noChangeArrowheads="1"/>
          </p:cNvSpPr>
          <p:nvPr/>
        </p:nvSpPr>
        <p:spPr bwMode="auto">
          <a:xfrm>
            <a:off x="3124258" y="4116917"/>
            <a:ext cx="716332" cy="43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5152" tIns="72576" rIns="145152" bIns="7257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900">
                <a:latin typeface="Calibri" charset="0"/>
              </a:rPr>
              <a:t>IPv4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479372" y="4404784"/>
            <a:ext cx="519068" cy="43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5152" tIns="72576" rIns="145152" bIns="7257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900">
                <a:latin typeface="Calibri" charset="0"/>
              </a:rPr>
              <a:t>L2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557252" y="4404784"/>
            <a:ext cx="519068" cy="43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5152" tIns="72576" rIns="145152" bIns="7257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900">
                <a:latin typeface="Calibri" charset="0"/>
              </a:rPr>
              <a:t>L2</a:t>
            </a:r>
          </a:p>
        </p:txBody>
      </p:sp>
    </p:spTree>
    <p:extLst>
      <p:ext uri="{BB962C8B-B14F-4D97-AF65-F5344CB8AC3E}">
        <p14:creationId xmlns:p14="http://schemas.microsoft.com/office/powerpoint/2010/main" val="2953071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/>
      <p:bldP spid="27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solution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79600" y="1270000"/>
            <a:ext cx="13869194" cy="603408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dirty="0"/>
              <a:t>Dedicated IPv6-only transit router</a:t>
            </a:r>
          </a:p>
          <a:p>
            <a:pPr lvl="1">
              <a:lnSpc>
                <a:spcPct val="80000"/>
              </a:lnSpc>
            </a:pPr>
            <a:r>
              <a:rPr lang="en-GB" sz="2900" dirty="0"/>
              <a:t>Installed on 6</a:t>
            </a:r>
            <a:r>
              <a:rPr lang="en-GB" sz="2900" baseline="30000" dirty="0"/>
              <a:t>th</a:t>
            </a:r>
            <a:r>
              <a:rPr lang="en-GB" sz="2900" dirty="0"/>
              <a:t> December</a:t>
            </a:r>
          </a:p>
          <a:p>
            <a:pPr lvl="1">
              <a:lnSpc>
                <a:spcPct val="80000"/>
              </a:lnSpc>
            </a:pPr>
            <a:r>
              <a:rPr lang="en-GB" sz="2900" dirty="0"/>
              <a:t>IPv4 for management</a:t>
            </a:r>
          </a:p>
          <a:p>
            <a:pPr>
              <a:lnSpc>
                <a:spcPct val="80000"/>
              </a:lnSpc>
            </a:pPr>
            <a:r>
              <a:rPr lang="en-GB" dirty="0"/>
              <a:t>Isolated transit link</a:t>
            </a:r>
          </a:p>
          <a:p>
            <a:pPr lvl="1">
              <a:lnSpc>
                <a:spcPct val="80000"/>
              </a:lnSpc>
            </a:pPr>
            <a:r>
              <a:rPr lang="en-GB" sz="2900" dirty="0" err="1"/>
              <a:t>Ge</a:t>
            </a:r>
            <a:r>
              <a:rPr lang="en-GB" sz="2900" dirty="0"/>
              <a:t> fibre</a:t>
            </a:r>
          </a:p>
          <a:p>
            <a:pPr lvl="1">
              <a:lnSpc>
                <a:spcPct val="80000"/>
              </a:lnSpc>
            </a:pPr>
            <a:r>
              <a:rPr lang="en-GB" sz="2900" dirty="0"/>
              <a:t>IPv6 /32 advertised via BGP</a:t>
            </a:r>
          </a:p>
          <a:p>
            <a:pPr lvl="1">
              <a:lnSpc>
                <a:spcPct val="80000"/>
              </a:lnSpc>
            </a:pPr>
            <a:r>
              <a:rPr lang="en-GB" sz="2900" dirty="0"/>
              <a:t>Cross-connect installed on 2</a:t>
            </a:r>
            <a:r>
              <a:rPr lang="en-GB" sz="2900" baseline="30000" dirty="0"/>
              <a:t>nd</a:t>
            </a:r>
            <a:r>
              <a:rPr lang="en-GB" sz="2900" dirty="0"/>
              <a:t> January</a:t>
            </a:r>
          </a:p>
          <a:p>
            <a:pPr>
              <a:lnSpc>
                <a:spcPct val="80000"/>
              </a:lnSpc>
            </a:pPr>
            <a:r>
              <a:rPr lang="en-GB" dirty="0"/>
              <a:t>Assortment of internal connections / configurations</a:t>
            </a:r>
          </a:p>
          <a:p>
            <a:pPr lvl="1">
              <a:lnSpc>
                <a:spcPct val="80000"/>
              </a:lnSpc>
            </a:pPr>
            <a:r>
              <a:rPr lang="en-GB" sz="2900" dirty="0"/>
              <a:t>Numerous people involved in the physical and logical connections</a:t>
            </a:r>
          </a:p>
          <a:p>
            <a:pPr lvl="1">
              <a:lnSpc>
                <a:spcPct val="80000"/>
              </a:lnSpc>
            </a:pPr>
            <a:r>
              <a:rPr lang="en-GB" sz="2900" dirty="0"/>
              <a:t>Borrowed an </a:t>
            </a:r>
            <a:r>
              <a:rPr lang="ja-JP" altLang="en-GB" sz="2900" dirty="0">
                <a:latin typeface="Arial"/>
              </a:rPr>
              <a:t>‘</a:t>
            </a:r>
            <a:r>
              <a:rPr lang="en-GB" sz="2900" dirty="0"/>
              <a:t>unused</a:t>
            </a:r>
            <a:r>
              <a:rPr lang="ja-JP" altLang="en-GB" sz="2900" dirty="0">
                <a:latin typeface="Arial"/>
              </a:rPr>
              <a:t>’</a:t>
            </a:r>
            <a:r>
              <a:rPr lang="en-GB" sz="2900" dirty="0"/>
              <a:t> fibre into </a:t>
            </a:r>
            <a:r>
              <a:rPr lang="en-GB" sz="2900" dirty="0" err="1"/>
              <a:t>ExCel</a:t>
            </a:r>
            <a:r>
              <a:rPr lang="en-GB" sz="2900" dirty="0"/>
              <a:t> London</a:t>
            </a:r>
          </a:p>
          <a:p>
            <a:pPr>
              <a:lnSpc>
                <a:spcPct val="80000"/>
              </a:lnSpc>
            </a:pPr>
            <a:r>
              <a:rPr lang="en-GB" dirty="0"/>
              <a:t>Cisco ASR1002 Access router</a:t>
            </a:r>
          </a:p>
          <a:p>
            <a:pPr lvl="1">
              <a:lnSpc>
                <a:spcPct val="80000"/>
              </a:lnSpc>
            </a:pPr>
            <a:r>
              <a:rPr lang="en-GB" sz="2900" dirty="0"/>
              <a:t>Received on 13</a:t>
            </a:r>
            <a:r>
              <a:rPr lang="en-GB" sz="2900" baseline="30000" dirty="0"/>
              <a:t>th</a:t>
            </a:r>
            <a:r>
              <a:rPr lang="en-GB" sz="2900" dirty="0"/>
              <a:t> December to configure and test</a:t>
            </a:r>
          </a:p>
          <a:p>
            <a:pPr lvl="1">
              <a:lnSpc>
                <a:spcPct val="80000"/>
              </a:lnSpc>
            </a:pPr>
            <a:r>
              <a:rPr lang="en-GB" sz="2900" dirty="0"/>
              <a:t>Moved to </a:t>
            </a:r>
            <a:r>
              <a:rPr lang="en-GB" sz="2900" dirty="0" err="1"/>
              <a:t>ExCel</a:t>
            </a:r>
            <a:r>
              <a:rPr lang="en-GB" sz="2900" dirty="0"/>
              <a:t> London on 18</a:t>
            </a:r>
            <a:r>
              <a:rPr lang="en-GB" sz="2900" baseline="30000" dirty="0"/>
              <a:t>th</a:t>
            </a:r>
            <a:r>
              <a:rPr lang="en-GB" sz="2900" dirty="0"/>
              <a:t> January</a:t>
            </a:r>
          </a:p>
          <a:p>
            <a:pPr>
              <a:lnSpc>
                <a:spcPct val="80000"/>
              </a:lnSpc>
            </a:pPr>
            <a:r>
              <a:rPr lang="en-GB" dirty="0"/>
              <a:t>Ready for service – with one week spare</a:t>
            </a:r>
          </a:p>
          <a:p>
            <a:pPr>
              <a:lnSpc>
                <a:spcPct val="80000"/>
              </a:lnSpc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7219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Meanwhile, downstream…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4076363" y="8775700"/>
            <a:ext cx="2181225" cy="368300"/>
          </a:xfrm>
        </p:spPr>
        <p:txBody>
          <a:bodyPr/>
          <a:lstStyle/>
          <a:p>
            <a:fld id="{B4AC1BBB-363F-064E-B838-1D5D999E526E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5519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CiscoLive</a:t>
            </a:r>
            <a:r>
              <a:rPr lang="en-US" dirty="0" smtClean="0"/>
              <a:t> 2012 IPv6 </a:t>
            </a:r>
            <a:r>
              <a:rPr lang="en-US" dirty="0" err="1" smtClean="0"/>
              <a:t>WiFi</a:t>
            </a:r>
            <a:r>
              <a:rPr lang="en-US" dirty="0" smtClean="0"/>
              <a:t> recap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WiFi</a:t>
            </a:r>
            <a:r>
              <a:rPr lang="en-US" dirty="0" smtClean="0"/>
              <a:t> on 7.2 code (“official” IPv6 support)</a:t>
            </a:r>
          </a:p>
          <a:p>
            <a:r>
              <a:rPr lang="en-US" dirty="0" smtClean="0"/>
              <a:t>Discovered </a:t>
            </a:r>
            <a:r>
              <a:rPr lang="en-US" dirty="0" err="1" smtClean="0"/>
              <a:t>iOS</a:t>
            </a:r>
            <a:r>
              <a:rPr lang="en-US" dirty="0" smtClean="0"/>
              <a:t> aggressively creating new temp IPv6 address</a:t>
            </a:r>
          </a:p>
          <a:p>
            <a:r>
              <a:rPr lang="en-US" dirty="0"/>
              <a:t>Temporary workaround: set very short lifetimes for the binding table</a:t>
            </a:r>
          </a:p>
          <a:p>
            <a:pPr lvl="1"/>
            <a:r>
              <a:rPr lang="en-US" dirty="0"/>
              <a:t>Required very short prefix lifetimes</a:t>
            </a:r>
          </a:p>
          <a:p>
            <a:pPr lvl="1"/>
            <a:r>
              <a:rPr lang="en-US" dirty="0"/>
              <a:t>Necessary to send RAs more </a:t>
            </a:r>
            <a:r>
              <a:rPr lang="en-US" dirty="0" smtClean="0"/>
              <a:t>frequently</a:t>
            </a:r>
          </a:p>
          <a:p>
            <a:pPr lvl="1"/>
            <a:r>
              <a:rPr lang="en-US" dirty="0" smtClean="0"/>
              <a:t>Probably created more problems than solved</a:t>
            </a:r>
            <a:endParaRPr lang="en-US" dirty="0"/>
          </a:p>
          <a:p>
            <a:r>
              <a:rPr lang="en-US" dirty="0" smtClean="0"/>
              <a:t>Long-term solution in the code: change the binding table management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C1BBB-363F-064E-B838-1D5D999E526E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187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IPv6 privacy addresses demo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4076363" y="8775700"/>
            <a:ext cx="2181225" cy="368300"/>
          </a:xfrm>
        </p:spPr>
        <p:txBody>
          <a:bodyPr/>
          <a:lstStyle/>
          <a:p>
            <a:fld id="{B4AC1BBB-363F-064E-B838-1D5D999E526E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8343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heme/theme1.xml><?xml version="1.0" encoding="utf-8"?>
<a:theme xmlns:a="http://schemas.openxmlformats.org/drawingml/2006/main" name="CISCOLive 2013 Template - 013">
  <a:themeElements>
    <a:clrScheme name="Custom 30">
      <a:dk1>
        <a:sysClr val="windowText" lastClr="000000"/>
      </a:dk1>
      <a:lt1>
        <a:sysClr val="window" lastClr="FFFFFF"/>
      </a:lt1>
      <a:dk2>
        <a:srgbClr val="1F497D"/>
      </a:dk2>
      <a:lt2>
        <a:srgbClr val="9A9B9C"/>
      </a:lt2>
      <a:accent1>
        <a:srgbClr val="00B9E4"/>
      </a:accent1>
      <a:accent2>
        <a:srgbClr val="F27021"/>
      </a:accent2>
      <a:accent3>
        <a:srgbClr val="FFA100"/>
      </a:accent3>
      <a:accent4>
        <a:srgbClr val="BED600"/>
      </a:accent4>
      <a:accent5>
        <a:srgbClr val="168ACB"/>
      </a:accent5>
      <a:accent6>
        <a:srgbClr val="B1009D"/>
      </a:accent6>
      <a:hlink>
        <a:srgbClr val="FE9100"/>
      </a:hlink>
      <a:folHlink>
        <a:srgbClr val="88898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CISCOLive 2013 Template - 013</Template>
  <TotalTime>729</TotalTime>
  <Words>963</Words>
  <Application>Microsoft Macintosh PowerPoint</Application>
  <PresentationFormat>Custom</PresentationFormat>
  <Paragraphs>155</Paragraphs>
  <Slides>28</Slides>
  <Notes>2</Notes>
  <HiddenSlides>1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CISCOLive 2013 Template - 013</vt:lpstr>
      <vt:lpstr>IPv6 at CiscoLive 2013  behind the scenes</vt:lpstr>
      <vt:lpstr>What a typical CiscoLive Europe network looks like</vt:lpstr>
      <vt:lpstr>IPv6 comes from your ISP…</vt:lpstr>
      <vt:lpstr>The challenge</vt:lpstr>
      <vt:lpstr> </vt:lpstr>
      <vt:lpstr>The solution</vt:lpstr>
      <vt:lpstr>Meanwhile, downstream…</vt:lpstr>
      <vt:lpstr>CiscoLive 2012 IPv6 WiFi recap</vt:lpstr>
      <vt:lpstr>IPv6 privacy addresses demo</vt:lpstr>
      <vt:lpstr>iOS privacy address demo</vt:lpstr>
      <vt:lpstr>WLC 7.3 FHS source-guard + iOS = </vt:lpstr>
      <vt:lpstr>Neighbor Binding table in 7.3: the defaults work !</vt:lpstr>
      <vt:lpstr>Operational consideration: mcast IPv6  Multicast CAPWAP</vt:lpstr>
      <vt:lpstr>SSM: simplest way to ensure multicast routing</vt:lpstr>
      <vt:lpstr>Too much of IPv6: multicast solicited RAs</vt:lpstr>
      <vt:lpstr>Multicast RA throttling</vt:lpstr>
      <vt:lpstr>Bonjour: great in a small network, tough in a large network</vt:lpstr>
      <vt:lpstr>Applying the ACLs for Bonjour</vt:lpstr>
      <vt:lpstr>Endpoints sometimes do not act consistently</vt:lpstr>
      <vt:lpstr>Wired IPv6 is easy: onsite ciscolivelondon.com dualstacked</vt:lpstr>
      <vt:lpstr>“Out of 22,149 unique IP addresses that have hit www.ciscolivelondon.com since Sunday.  9,794 have been IPv6 addresses.  249 of those have been addresses external to the venue network.”</vt:lpstr>
      <vt:lpstr>11.15K Entries in the ARP cache, 11.84K global IPv6 addresses ?</vt:lpstr>
      <vt:lpstr>Peak: 4.67K unique MAC addresses in the ND cache</vt:lpstr>
      <vt:lpstr>~65% peak of dualstack hosts during the show</vt:lpstr>
      <vt:lpstr>Traffic stats: http://stats.ciscolive-ipv6.com/</vt:lpstr>
      <vt:lpstr>Traffic stats: IPv6 on average ~5% of IPv4 traffic; 45Mbps peak</vt:lpstr>
      <vt:lpstr>Conclusions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PVenter</dc:creator>
  <cp:lastModifiedBy>Cisco Employee</cp:lastModifiedBy>
  <cp:revision>67</cp:revision>
  <cp:lastPrinted>2012-02-14T00:54:14Z</cp:lastPrinted>
  <dcterms:created xsi:type="dcterms:W3CDTF">2013-01-30T16:04:12Z</dcterms:created>
  <dcterms:modified xsi:type="dcterms:W3CDTF">2013-05-13T16:53:49Z</dcterms:modified>
</cp:coreProperties>
</file>