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1" r:id="rId4"/>
    <p:sldId id="273" r:id="rId5"/>
    <p:sldId id="274" r:id="rId6"/>
    <p:sldId id="275" r:id="rId7"/>
    <p:sldId id="281" r:id="rId8"/>
    <p:sldId id="303" r:id="rId9"/>
    <p:sldId id="304" r:id="rId10"/>
    <p:sldId id="276" r:id="rId11"/>
    <p:sldId id="302" r:id="rId12"/>
    <p:sldId id="282" r:id="rId13"/>
    <p:sldId id="278" r:id="rId14"/>
    <p:sldId id="279" r:id="rId15"/>
    <p:sldId id="283" r:id="rId16"/>
    <p:sldId id="280" r:id="rId17"/>
    <p:sldId id="284" r:id="rId18"/>
    <p:sldId id="285" r:id="rId19"/>
    <p:sldId id="286" r:id="rId20"/>
    <p:sldId id="287" r:id="rId21"/>
    <p:sldId id="262" r:id="rId22"/>
    <p:sldId id="289" r:id="rId23"/>
    <p:sldId id="290" r:id="rId24"/>
    <p:sldId id="288" r:id="rId25"/>
    <p:sldId id="268" r:id="rId26"/>
    <p:sldId id="291" r:id="rId27"/>
    <p:sldId id="292" r:id="rId28"/>
    <p:sldId id="293" r:id="rId29"/>
    <p:sldId id="295" r:id="rId30"/>
    <p:sldId id="299" r:id="rId31"/>
    <p:sldId id="300" r:id="rId32"/>
    <p:sldId id="301" r:id="rId33"/>
    <p:sldId id="264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9416B2-ABA8-E747-B776-75C0F307D494}">
          <p14:sldIdLst>
            <p14:sldId id="256"/>
            <p14:sldId id="272"/>
            <p14:sldId id="271"/>
            <p14:sldId id="273"/>
            <p14:sldId id="274"/>
            <p14:sldId id="275"/>
            <p14:sldId id="281"/>
            <p14:sldId id="303"/>
            <p14:sldId id="304"/>
            <p14:sldId id="276"/>
            <p14:sldId id="302"/>
            <p14:sldId id="282"/>
            <p14:sldId id="278"/>
            <p14:sldId id="279"/>
            <p14:sldId id="283"/>
            <p14:sldId id="280"/>
            <p14:sldId id="284"/>
            <p14:sldId id="285"/>
            <p14:sldId id="286"/>
            <p14:sldId id="287"/>
            <p14:sldId id="262"/>
            <p14:sldId id="289"/>
            <p14:sldId id="290"/>
            <p14:sldId id="288"/>
            <p14:sldId id="268"/>
            <p14:sldId id="291"/>
            <p14:sldId id="292"/>
            <p14:sldId id="293"/>
            <p14:sldId id="295"/>
            <p14:sldId id="299"/>
            <p14:sldId id="300"/>
            <p14:sldId id="301"/>
            <p14:sldId id="26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2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79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28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3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9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35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1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49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58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47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297B9-702D-E447-B56F-BA1332A684CB}" type="datetimeFigureOut">
              <a:rPr lang="en-US" smtClean="0"/>
              <a:t>15/05/2013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D9A76-A710-2D4A-B01E-EE1C151A11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3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mneylon.tel" TargetMode="External"/><Relationship Id="rId4" Type="http://schemas.openxmlformats.org/officeDocument/2006/relationships/hyperlink" Target="http://twitter.com/mneylon" TargetMode="External"/><Relationship Id="rId5" Type="http://schemas.openxmlformats.org/officeDocument/2006/relationships/hyperlink" Target="http://michele.me/blog" TargetMode="External"/><Relationship Id="rId6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blacknight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edizin-direkt.com" TargetMode="Externa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2029"/>
            <a:ext cx="7772400" cy="2358422"/>
          </a:xfrm>
        </p:spPr>
        <p:txBody>
          <a:bodyPr>
            <a:normAutofit fontScale="90000"/>
          </a:bodyPr>
          <a:lstStyle/>
          <a:p>
            <a:r>
              <a:rPr lang="en-US" dirty="0"/>
              <a:t>Save Money </a:t>
            </a:r>
            <a:r>
              <a:rPr lang="en-US" dirty="0" smtClean="0"/>
              <a:t>Online</a:t>
            </a:r>
            <a:br>
              <a:rPr lang="en-US" dirty="0" smtClean="0"/>
            </a:br>
            <a:r>
              <a:rPr lang="en-US" dirty="0" smtClean="0"/>
              <a:t>Without </a:t>
            </a:r>
            <a:r>
              <a:rPr lang="en-US" dirty="0"/>
              <a:t>Killing </a:t>
            </a:r>
            <a:r>
              <a:rPr lang="en-US" dirty="0" smtClean="0"/>
              <a:t>Yourself.</a:t>
            </a:r>
            <a:r>
              <a:rPr lang="en-US" b="1" dirty="0" smtClean="0">
                <a:solidFill>
                  <a:schemeClr val="accent3"/>
                </a:solidFill>
              </a:rPr>
              <a:t/>
            </a:r>
            <a:br>
              <a:rPr lang="en-US" b="1" dirty="0" smtClean="0">
                <a:solidFill>
                  <a:schemeClr val="accent3"/>
                </a:solidFill>
              </a:rPr>
            </a:br>
            <a:r>
              <a:rPr lang="en-US" b="1" dirty="0" smtClean="0">
                <a:solidFill>
                  <a:schemeClr val="accent3"/>
                </a:solidFill>
              </a:rPr>
              <a:t>Fake pharmacy </a:t>
            </a:r>
            <a:r>
              <a:rPr lang="en-US" b="1" dirty="0" smtClean="0">
                <a:solidFill>
                  <a:schemeClr val="bg1"/>
                </a:solidFill>
              </a:rPr>
              <a:t>websites selling </a:t>
            </a:r>
            <a:r>
              <a:rPr lang="en-US" b="1" dirty="0" smtClean="0">
                <a:solidFill>
                  <a:srgbClr val="FF0000"/>
                </a:solidFill>
              </a:rPr>
              <a:t>fake medicines</a:t>
            </a:r>
            <a:r>
              <a:rPr lang="en-US" b="1" dirty="0" smtClean="0">
                <a:solidFill>
                  <a:schemeClr val="bg1"/>
                </a:solidFill>
              </a:rPr>
              <a:t>. So What!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Michele Neylon</a:t>
            </a:r>
          </a:p>
        </p:txBody>
      </p:sp>
      <p:pic>
        <p:nvPicPr>
          <p:cNvPr id="4" name="Picture 3" descr="BK-Logo-Large-Grey-Clean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332" y="4337339"/>
            <a:ext cx="3313391" cy="165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8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Happy Pills!!!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Online-Prescription-Drugs-3514109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b="8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087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Re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5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(Rx) medicines sold online that hide their physical address are counterfeit (WHO)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707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 just sold you those drugs?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Gang-members-in-a-dark-alley-153335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4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Would you give money to a fake doctor?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Euro-Bank-Notes-And-Handcuffs-956540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b="4839"/>
          <a:stretch/>
        </p:blipFill>
        <p:spPr/>
      </p:pic>
    </p:spTree>
    <p:extLst>
      <p:ext uri="{BB962C8B-B14F-4D97-AF65-F5344CB8AC3E}">
        <p14:creationId xmlns:p14="http://schemas.microsoft.com/office/powerpoint/2010/main" val="362205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23% of adult internet customers surveyed have bought a prescription medicine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3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Basically killing yourself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Dramatic-Sickness-2478127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 b="101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68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 how is this happening?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Business-Man-Surfing-Internet--199732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4" b="18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516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At any one time there are </a:t>
            </a:r>
            <a:r>
              <a:rPr lang="en-US" b="1" dirty="0" smtClean="0"/>
              <a:t>over 30,000 fake pharmacy websites</a:t>
            </a:r>
            <a:r>
              <a:rPr lang="en-US" dirty="0" smtClean="0"/>
              <a:t> accessible by the European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0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Isn’t anyone doing anything?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X-ray-Machine-2284094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0" b="19306"/>
          <a:stretch/>
        </p:blipFill>
        <p:spPr/>
      </p:pic>
    </p:spTree>
    <p:extLst>
      <p:ext uri="{BB962C8B-B14F-4D97-AF65-F5344CB8AC3E}">
        <p14:creationId xmlns:p14="http://schemas.microsoft.com/office/powerpoint/2010/main" val="134459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Who am I?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6785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Michele Neylon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Founder / CEO </a:t>
            </a:r>
            <a:r>
              <a:rPr lang="en-US" sz="2400" dirty="0" smtClean="0">
                <a:solidFill>
                  <a:schemeClr val="bg1"/>
                </a:solidFill>
                <a:hlinkClick r:id="rId2"/>
              </a:rPr>
              <a:t>Blacknight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hlinkClick r:id="rId3"/>
              </a:rPr>
              <a:t>http://mneylon.tel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-   </a:t>
            </a:r>
            <a:r>
              <a:rPr lang="en-US" sz="2400" dirty="0" smtClean="0">
                <a:solidFill>
                  <a:schemeClr val="bg1"/>
                </a:solidFill>
                <a:hlinkClick r:id="rId4"/>
              </a:rPr>
              <a:t>@mneylon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  <a:hlinkClick r:id="rId5"/>
              </a:rPr>
              <a:t>http://michele.me/blog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http://</a:t>
            </a:r>
            <a:r>
              <a:rPr lang="en-US" sz="2400" dirty="0" err="1" smtClean="0">
                <a:solidFill>
                  <a:schemeClr val="bg1"/>
                </a:solidFill>
              </a:rPr>
              <a:t>www.blacknight.co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On most other social networks ..</a:t>
            </a:r>
          </a:p>
          <a:p>
            <a:pPr>
              <a:buFontTx/>
              <a:buChar char="-"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7" name="Content Placeholder 6" descr="Michele-whoami.jpg"/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15" t="-26235" r="-33105" b="-60492"/>
          <a:stretch/>
        </p:blipFill>
        <p:spPr/>
      </p:pic>
    </p:spTree>
    <p:extLst>
      <p:ext uri="{BB962C8B-B14F-4D97-AF65-F5344CB8AC3E}">
        <p14:creationId xmlns:p14="http://schemas.microsoft.com/office/powerpoint/2010/main" val="192219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Seizures of counterfeit medicines increased by 200% </a:t>
            </a:r>
            <a:r>
              <a:rPr lang="en-US" dirty="0" smtClean="0"/>
              <a:t>at express consignment and mail facilities by 84% since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33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 it’s a global business run by skilled criminals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business-79306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568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sites look professional….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MD homepage packs.png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89" r="-32114" b="6084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302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464603"/>
            <a:ext cx="6400800" cy="2810905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b="1" dirty="0" smtClean="0"/>
              <a:t>Fake website </a:t>
            </a:r>
            <a:r>
              <a:rPr lang="en-US" dirty="0" smtClean="0"/>
              <a:t>by the EAASM </a:t>
            </a:r>
            <a:r>
              <a:rPr lang="en-US" b="1" dirty="0" smtClean="0"/>
              <a:t>ran for 9 weeks </a:t>
            </a:r>
            <a:r>
              <a:rPr lang="en-US" dirty="0" smtClean="0"/>
              <a:t>in </a:t>
            </a:r>
            <a:r>
              <a:rPr lang="en-US" b="1" dirty="0" smtClean="0"/>
              <a:t>Germany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More than </a:t>
            </a:r>
            <a:r>
              <a:rPr lang="en-US" b="1" dirty="0" smtClean="0"/>
              <a:t>360,000 hits</a:t>
            </a:r>
          </a:p>
          <a:p>
            <a:pPr marL="457200" indent="-457200" algn="l">
              <a:buFont typeface="Arial"/>
              <a:buChar char="•"/>
            </a:pPr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most popular online pharmacy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Conservative estimates of orders, </a:t>
            </a:r>
            <a:r>
              <a:rPr lang="en-US" b="1" dirty="0" smtClean="0"/>
              <a:t>€35m sales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Estimated European sales are €1-3bn rising to €10bn by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57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Lets have a hand count?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Stock_000009311779XSmal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47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Action is needed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A </a:t>
            </a:r>
            <a:r>
              <a:rPr lang="en-US" b="1" dirty="0" smtClean="0"/>
              <a:t>new initiative </a:t>
            </a:r>
            <a:r>
              <a:rPr lang="en-US" dirty="0" smtClean="0"/>
              <a:t>to address the problem of illegal online pharmacies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Inclusive, collaborative, determined</a:t>
            </a:r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5" descr="Screen shot 2012-07-11 at 09.23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417638"/>
            <a:ext cx="3784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406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Screen shot 2012-10-17 at 13.5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81479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3"/>
                </a:solidFill>
              </a:rPr>
              <a:t>Buyers</a:t>
            </a:r>
          </a:p>
          <a:p>
            <a:pPr marL="0" indent="0" algn="ctr">
              <a:buNone/>
            </a:pPr>
            <a:r>
              <a:rPr lang="en-US" dirty="0" smtClean="0"/>
              <a:t>Raise public awareness &amp; education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144244" y="1600200"/>
            <a:ext cx="254255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9BBB59"/>
                </a:solidFill>
              </a:rPr>
              <a:t>Policy &amp; Legislation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FF"/>
                </a:solidFill>
              </a:rPr>
              <a:t>External relations with EU Institutions, MEPs, Trade &amp; Professional bodies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4"/>
          <p:cNvSpPr>
            <a:spLocks noGrp="1"/>
          </p:cNvSpPr>
          <p:nvPr/>
        </p:nvSpPr>
        <p:spPr>
          <a:xfrm>
            <a:off x="3166492" y="1600200"/>
            <a:ext cx="259624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9BBB59"/>
                </a:solidFill>
              </a:rPr>
              <a:t>Internet Stakeholders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Voluntary &amp; collaborative actions to disrupt criminal activity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4"/>
          <p:cNvSpPr>
            <a:spLocks noGrp="1"/>
          </p:cNvSpPr>
          <p:nvPr/>
        </p:nvSpPr>
        <p:spPr>
          <a:xfrm>
            <a:off x="3381260" y="1600200"/>
            <a:ext cx="238147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1" name="Picture 5" descr="Screen shot 2012-07-11 at 09.23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85" y="209268"/>
            <a:ext cx="2838548" cy="129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8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Enter the Internet Stakeholders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Counterfeiters </a:t>
            </a:r>
            <a:r>
              <a:rPr lang="en-US" b="1" dirty="0">
                <a:latin typeface="Calibri" charset="0"/>
              </a:rPr>
              <a:t>do not operate door-to-door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 You probably </a:t>
            </a:r>
            <a:r>
              <a:rPr lang="en-US" b="1" dirty="0">
                <a:latin typeface="Calibri" charset="0"/>
              </a:rPr>
              <a:t>don’t have</a:t>
            </a:r>
            <a:r>
              <a:rPr lang="en-US" dirty="0">
                <a:latin typeface="Calibri" charset="0"/>
              </a:rPr>
              <a:t> a community counterfeiter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 They need you to find them - </a:t>
            </a:r>
            <a:r>
              <a:rPr lang="en-US" b="1" dirty="0">
                <a:latin typeface="Calibri" charset="0"/>
              </a:rPr>
              <a:t>online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 They need you to pay them - </a:t>
            </a:r>
            <a:r>
              <a:rPr lang="en-US" b="1" dirty="0">
                <a:latin typeface="Calibri" charset="0"/>
              </a:rPr>
              <a:t>online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 They need you to specify a </a:t>
            </a:r>
            <a:r>
              <a:rPr lang="en-US" b="1" dirty="0">
                <a:latin typeface="Calibri" charset="0"/>
              </a:rPr>
              <a:t>postal address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</a:rPr>
              <a:t> So that they can have your </a:t>
            </a:r>
            <a:r>
              <a:rPr lang="en-US" b="1" dirty="0">
                <a:latin typeface="Calibri" charset="0"/>
              </a:rPr>
              <a:t>fake medicines </a:t>
            </a:r>
            <a:r>
              <a:rPr lang="en-US" dirty="0">
                <a:latin typeface="Calibri" charset="0"/>
              </a:rPr>
              <a:t>delivered to you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WE CAN INTERRUPT THIS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8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are not faceless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Elderly-man-s-face-falling-apa-132135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0" b="15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70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Welcome to the Information Super-highway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Blurred-asphalt-road-and-blue--140208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9" b="195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435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371600" y="3464603"/>
            <a:ext cx="6400800" cy="2810905"/>
          </a:xfrm>
        </p:spPr>
        <p:txBody>
          <a:bodyPr>
            <a:normAutofit/>
          </a:bodyPr>
          <a:lstStyle/>
          <a:p>
            <a:r>
              <a:rPr lang="en-US" dirty="0"/>
              <a:t>Over </a:t>
            </a:r>
            <a:r>
              <a:rPr lang="en-US" b="1" dirty="0"/>
              <a:t>27 million falsified medici</a:t>
            </a:r>
            <a:r>
              <a:rPr lang="en-US" dirty="0"/>
              <a:t>nes were </a:t>
            </a:r>
            <a:r>
              <a:rPr lang="en-US" b="1" dirty="0"/>
              <a:t>seized</a:t>
            </a:r>
            <a:r>
              <a:rPr lang="en-US" dirty="0"/>
              <a:t> at EU borders in 2011</a:t>
            </a:r>
          </a:p>
        </p:txBody>
      </p:sp>
    </p:spTree>
    <p:extLst>
      <p:ext uri="{BB962C8B-B14F-4D97-AF65-F5344CB8AC3E}">
        <p14:creationId xmlns:p14="http://schemas.microsoft.com/office/powerpoint/2010/main" val="720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don’t get better with fake drugs!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Action-Changes-Things-Acronym-429858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40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Prescription Required?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Computer-crime-2199383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" b="10428"/>
          <a:stretch/>
        </p:blipFill>
        <p:spPr/>
      </p:pic>
    </p:spTree>
    <p:extLst>
      <p:ext uri="{BB962C8B-B14F-4D97-AF65-F5344CB8AC3E}">
        <p14:creationId xmlns:p14="http://schemas.microsoft.com/office/powerpoint/2010/main" val="177949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 …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Feeling Sick?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internet has everything right?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sick-dog-33362393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b="6200"/>
          <a:stretch/>
        </p:blipFill>
        <p:spPr/>
      </p:pic>
    </p:spTree>
    <p:extLst>
      <p:ext uri="{BB962C8B-B14F-4D97-AF65-F5344CB8AC3E}">
        <p14:creationId xmlns:p14="http://schemas.microsoft.com/office/powerpoint/2010/main" val="273416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 Online – Great Bargain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bigstock-Woman-Paying-With-Card-Over-In-39154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317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Prescription Drugs Bargain Price?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bigstock-Internet-drug-store-concept-do-4155675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04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62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Facts…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97% of websites offering to sell medicines are illegitimate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1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ap-viagra-goog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215900"/>
            <a:ext cx="81661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0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Pharmacies in the EU</a:t>
            </a:r>
            <a:endParaRPr lang="en-US" dirty="0"/>
          </a:p>
        </p:txBody>
      </p:sp>
      <p:pic>
        <p:nvPicPr>
          <p:cNvPr id="4" name="Content Placeholder 3" descr="Pharmacies-europ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r="161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15942" y="1814985"/>
            <a:ext cx="400589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some Member States allow online sales of OTC and prescription-only medicines</a:t>
            </a:r>
          </a:p>
          <a:p>
            <a:endParaRPr lang="en-US" dirty="0"/>
          </a:p>
          <a:p>
            <a:r>
              <a:rPr lang="en-US" dirty="0" smtClean="0"/>
              <a:t>Others allow online sales of OTCs only, while the majority still prohibit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65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CFF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433</Words>
  <Application>Microsoft Macintosh PowerPoint</Application>
  <PresentationFormat>On-screen Show (4:3)</PresentationFormat>
  <Paragraphs>71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Save Money Online Without Killing Yourself. Fake pharmacy websites selling fake medicines. So What!</vt:lpstr>
      <vt:lpstr>Who am I?</vt:lpstr>
      <vt:lpstr>Welcome to the Information Super-highway</vt:lpstr>
      <vt:lpstr>Feeling Sick? The internet has everything right? </vt:lpstr>
      <vt:lpstr>Go Online – Great Bargain</vt:lpstr>
      <vt:lpstr>Prescription Drugs Bargain Price?</vt:lpstr>
      <vt:lpstr>The Facts…</vt:lpstr>
      <vt:lpstr>PowerPoint Presentation</vt:lpstr>
      <vt:lpstr>Online Pharmacies in the EU</vt:lpstr>
      <vt:lpstr>Happy Pills!!!</vt:lpstr>
      <vt:lpstr>PowerPoint Presentation</vt:lpstr>
      <vt:lpstr>The Facts…</vt:lpstr>
      <vt:lpstr>Who just sold you those drugs?</vt:lpstr>
      <vt:lpstr>Would you give money to a fake doctor? </vt:lpstr>
      <vt:lpstr>The Facts…</vt:lpstr>
      <vt:lpstr>Basically killing yourself</vt:lpstr>
      <vt:lpstr>But how is this happening?</vt:lpstr>
      <vt:lpstr>The Facts…</vt:lpstr>
      <vt:lpstr>Isn’t anyone doing anything?</vt:lpstr>
      <vt:lpstr>The Facts…</vt:lpstr>
      <vt:lpstr>But it’s a global business run by skilled criminals</vt:lpstr>
      <vt:lpstr>The sites look professional….</vt:lpstr>
      <vt:lpstr>The Facts…</vt:lpstr>
      <vt:lpstr>Lets have a hand count?</vt:lpstr>
      <vt:lpstr>Action is needed</vt:lpstr>
      <vt:lpstr>PowerPoint Presentation</vt:lpstr>
      <vt:lpstr>PowerPoint Presentation</vt:lpstr>
      <vt:lpstr>Enter the Internet Stakeholders</vt:lpstr>
      <vt:lpstr>You are not faceless</vt:lpstr>
      <vt:lpstr>The Facts…</vt:lpstr>
      <vt:lpstr>You don’t get better with fake drugs!</vt:lpstr>
      <vt:lpstr>No Prescription Required?</vt:lpstr>
      <vt:lpstr>Thank You …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Cooperation on Internet Issues</dc:title>
  <dc:creator>James Larkin</dc:creator>
  <cp:lastModifiedBy>Michele Neylon</cp:lastModifiedBy>
  <cp:revision>31</cp:revision>
  <dcterms:created xsi:type="dcterms:W3CDTF">2013-05-14T09:58:29Z</dcterms:created>
  <dcterms:modified xsi:type="dcterms:W3CDTF">2013-05-15T15:19:34Z</dcterms:modified>
</cp:coreProperties>
</file>