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  <p:sldMasterId id="2147483938" r:id="rId2"/>
  </p:sldMasterIdLst>
  <p:notesMasterIdLst>
    <p:notesMasterId r:id="rId39"/>
  </p:notesMasterIdLst>
  <p:sldIdLst>
    <p:sldId id="337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04" r:id="rId38"/>
  </p:sldIdLst>
  <p:sldSz cx="9144000" cy="6858000" type="screen4x3"/>
  <p:notesSz cx="6985000" cy="92837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iscolight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E032E4-D26F-BA4C-AF9A-CE7359B43824}">
          <p14:sldIdLst>
            <p14:sldId id="337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8633"/>
    <a:srgbClr val="652D89"/>
    <a:srgbClr val="7F7F7F"/>
    <a:srgbClr val="0096D6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3" autoAdjust="0"/>
    <p:restoredTop sz="99821" autoAdjust="0"/>
  </p:normalViewPr>
  <p:slideViewPr>
    <p:cSldViewPr snapToGrid="0" snapToObjects="1">
      <p:cViewPr>
        <p:scale>
          <a:sx n="96" d="100"/>
          <a:sy n="96" d="100"/>
        </p:scale>
        <p:origin x="-1416" y="-72"/>
      </p:cViewPr>
      <p:guideLst>
        <p:guide orient="horz" pos="8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6AFC1-D859-C44D-AC26-0D70C18FB3FC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392"/>
            <a:ext cx="5588000" cy="417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612"/>
            <a:ext cx="3026833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E814-C949-E74A-BDB3-AB5A1ECC2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6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0236" y="696678"/>
            <a:ext cx="6124529" cy="3481787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698818" y="4410075"/>
            <a:ext cx="5587366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This solution offers three major functional elements that work toward protecting a network from</a:t>
            </a:r>
          </a:p>
          <a:p>
            <a:r>
              <a:rPr lang="en-US" smtClean="0"/>
              <a:t>DDoS attacks:</a:t>
            </a:r>
          </a:p>
          <a:p>
            <a:r>
              <a:rPr lang="en-US" b="1" smtClean="0"/>
              <a:t>Detection</a:t>
            </a:r>
          </a:p>
          <a:p>
            <a:r>
              <a:rPr lang="en-US" smtClean="0"/>
              <a:t>Identify and classify attacks based on anomaly characteristics</a:t>
            </a:r>
          </a:p>
          <a:p>
            <a:r>
              <a:rPr lang="en-US" b="1" smtClean="0"/>
              <a:t>Diversion/Injection</a:t>
            </a:r>
          </a:p>
          <a:p>
            <a:r>
              <a:rPr lang="en-US" smtClean="0"/>
              <a:t>Divert “dirty” traffic to the cleaning center to be “scrubbed” Inject clean traffic back to the DDoS targeted host</a:t>
            </a:r>
          </a:p>
          <a:p>
            <a:r>
              <a:rPr lang="en-US" b="1" smtClean="0"/>
              <a:t>Mitigation</a:t>
            </a:r>
          </a:p>
          <a:p>
            <a:r>
              <a:rPr lang="en-US" smtClean="0"/>
              <a:t>Antispoofing, anomaly recognition, and packet inspection Cleaning(scrubbing) of “dirty” traffic</a:t>
            </a:r>
          </a:p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17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1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1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1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1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B65BD-DF06-497E-B201-38816557FF96}" type="slidenum">
              <a:rPr lang="en-US" sz="800" smtClean="0">
                <a:solidFill>
                  <a:prstClr val="black"/>
                </a:solidFill>
              </a:rPr>
              <a:pPr/>
              <a:t>4</a:t>
            </a:fld>
            <a:endParaRPr lang="en-US" sz="8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36" y="696678"/>
            <a:ext cx="6124529" cy="3481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196" y="2495462"/>
            <a:ext cx="6772060" cy="898524"/>
          </a:xfrm>
        </p:spPr>
        <p:txBody>
          <a:bodyPr lIns="51426" tIns="25713" rIns="51426" bIns="25713" anchor="b"/>
          <a:lstStyle>
            <a:lvl1pPr algn="l">
              <a:defRPr lang="en-US" sz="2800" b="0" smtClean="0">
                <a:solidFill>
                  <a:srgbClr val="168ACB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196" y="3264742"/>
            <a:ext cx="6772060" cy="799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dirty="0">
                <a:solidFill>
                  <a:srgbClr val="9A9B9C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6" descr="Blue-tines-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7" t="40260" r="12067" b="25598"/>
          <a:stretch>
            <a:fillRect/>
          </a:stretch>
        </p:blipFill>
        <p:spPr bwMode="auto">
          <a:xfrm rot="10800000">
            <a:off x="4186238" y="0"/>
            <a:ext cx="838498" cy="26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65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543050"/>
            <a:ext cx="7800556" cy="4525567"/>
          </a:xfrm>
          <a:prstGeom prst="rect">
            <a:avLst/>
          </a:prstGeo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 sz="1600"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5" y="857250"/>
            <a:ext cx="7800556" cy="514351"/>
          </a:xfrm>
        </p:spPr>
        <p:txBody>
          <a:bodyPr/>
          <a:lstStyle>
            <a:lvl1pPr marL="0" indent="0">
              <a:buNone/>
              <a:defRPr lang="en-US" sz="17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8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6" tIns="25713" rIns="51426" bIns="25713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Apple LiGothic Medium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275035"/>
            <a:ext cx="835781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1543050"/>
            <a:ext cx="8357818" cy="4525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55" y="857250"/>
            <a:ext cx="8357818" cy="514351"/>
          </a:xfrm>
        </p:spPr>
        <p:txBody>
          <a:bodyPr/>
          <a:lstStyle>
            <a:lvl1pPr marL="0" indent="0">
              <a:buNone/>
              <a:defRPr lang="en-US" sz="17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2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75035"/>
            <a:ext cx="78005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543050"/>
            <a:ext cx="3814286" cy="4525567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7275" y="857250"/>
            <a:ext cx="7800556" cy="514351"/>
          </a:xfrm>
        </p:spPr>
        <p:txBody>
          <a:bodyPr/>
          <a:lstStyle>
            <a:lvl1pPr marL="0" indent="0">
              <a:buNone/>
              <a:defRPr lang="en-US" sz="17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42996" y="1543050"/>
            <a:ext cx="3815283" cy="4545807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55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6" tIns="25713" rIns="51426" bIns="25713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Apple LiGothic Medium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07" y="275035"/>
            <a:ext cx="8408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06" y="1543050"/>
            <a:ext cx="4083540" cy="4545807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4291" y="1543050"/>
            <a:ext cx="4083540" cy="4545807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66800" y="6413499"/>
            <a:ext cx="8001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1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hiteBlue bkgd 10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9" y="6019800"/>
            <a:ext cx="1408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ltGray">
          <a:xfrm>
            <a:off x="2900364" y="6682211"/>
            <a:ext cx="2177180" cy="1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87" tIns="23093" rIns="46187" bIns="23093" anchor="b" anchorCtr="1">
            <a:spAutoFit/>
          </a:bodyPr>
          <a:lstStyle/>
          <a:p>
            <a:pPr defTabSz="458012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8E8E95"/>
                </a:solidFill>
                <a:ea typeface="Apple LiGothic Medium" charset="-120"/>
                <a:cs typeface="Arial" pitchFamily="34" charset="0"/>
                <a:sym typeface="Arial" pitchFamily="34" charset="0"/>
              </a:rPr>
              <a:t>© 2012 Cisco and/or its affiliates. All rights reserved.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ltGray">
          <a:xfrm>
            <a:off x="1057275" y="6681020"/>
            <a:ext cx="792064" cy="1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87" tIns="23093" rIns="46187" bIns="23093" anchor="b">
            <a:spAutoFit/>
          </a:bodyPr>
          <a:lstStyle/>
          <a:p>
            <a:pPr defTabSz="458012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8E8E95"/>
                </a:solidFill>
                <a:ea typeface="Apple LiGothic Medium" charset="-120"/>
                <a:cs typeface="Arial" pitchFamily="34" charset="0"/>
                <a:sym typeface="Arial" pitchFamily="34" charset="0"/>
              </a:rPr>
              <a:t>BRKRST-3371</a:t>
            </a:r>
            <a:endParaRPr lang="en-US" sz="700" dirty="0">
              <a:solidFill>
                <a:srgbClr val="8E8E95"/>
              </a:solidFill>
              <a:ea typeface="Apple LiGothic Medium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6115050" y="6684592"/>
            <a:ext cx="583795" cy="1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87" tIns="23093" rIns="46187" bIns="23093" anchor="b" anchorCtr="1">
            <a:spAutoFit/>
          </a:bodyPr>
          <a:lstStyle/>
          <a:p>
            <a:pPr defTabSz="458012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8E8E95"/>
                </a:solidFill>
                <a:ea typeface="Apple LiGothic Medium" charset="-120"/>
                <a:cs typeface="Arial" pitchFamily="34" charset="0"/>
                <a:sym typeface="Arial" pitchFamily="34" charset="0"/>
              </a:rPr>
              <a:t>Cisco Public</a:t>
            </a:r>
          </a:p>
        </p:txBody>
      </p:sp>
      <p:pic>
        <p:nvPicPr>
          <p:cNvPr id="7" name="Picture 2" descr="BGTHN-Logo Blue-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6" y="2733675"/>
            <a:ext cx="4364831" cy="13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543800" y="596900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15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eme Graphic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543800" y="0"/>
            <a:ext cx="16002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56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q"/>
              <a:defRPr/>
            </a:lvl1pPr>
            <a:lvl2pPr marL="692150" indent="-285750">
              <a:buFont typeface="Courier New" pitchFamily="49" charset="0"/>
              <a:buChar char="o"/>
              <a:defRPr/>
            </a:lvl2pPr>
            <a:lvl3pPr marL="855662" indent="-285750">
              <a:buFont typeface="Courier New" pitchFamily="49" charset="0"/>
              <a:buChar char="o"/>
              <a:defRPr/>
            </a:lvl3pPr>
            <a:lvl4pPr marL="974725" indent="-285750">
              <a:buFont typeface="Courier New" pitchFamily="49" charset="0"/>
              <a:buChar char="o"/>
              <a:defRPr/>
            </a:lvl4pPr>
            <a:lvl5pPr marL="1087438" indent="-28575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315200" y="5969000"/>
            <a:ext cx="1828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620000" y="5969000"/>
            <a:ext cx="1447800" cy="8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9232"/>
      </p:ext>
    </p:extLst>
  </p:cSld>
  <p:clrMapOvr>
    <a:masterClrMapping/>
  </p:clrMapOvr>
  <p:transition>
    <p:wipe dir="r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5" r:id="rId2"/>
    <p:sldLayoutId id="2147483936" r:id="rId3"/>
    <p:sldLayoutId id="2147483937" r:id="rId4"/>
    <p:sldLayoutId id="2147483900" r:id="rId5"/>
    <p:sldLayoutId id="214748393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3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9144448" cy="6857665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57275" y="275035"/>
            <a:ext cx="78005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3" tIns="40817" rIns="81633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00364" y="6682211"/>
            <a:ext cx="2177180" cy="1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87" tIns="23093" rIns="46187" bIns="23093" anchor="b" anchorCtr="1">
            <a:spAutoFit/>
          </a:bodyPr>
          <a:lstStyle/>
          <a:p>
            <a:pPr defTabSz="458012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8E8E95"/>
                </a:solidFill>
                <a:ea typeface="Apple LiGothic Medium" charset="-120"/>
                <a:cs typeface="Arial" pitchFamily="34" charset="0"/>
                <a:sym typeface="Arial" pitchFamily="34" charset="0"/>
              </a:rPr>
              <a:t>© 2012 Cisco and/or its affiliates. All rights reserved.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115050" y="6680758"/>
            <a:ext cx="583795" cy="1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187" tIns="23093" rIns="46187" bIns="23093" anchor="b" anchorCtr="1">
            <a:spAutoFit/>
          </a:bodyPr>
          <a:lstStyle/>
          <a:p>
            <a:pPr defTabSz="458012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8E8E95"/>
                </a:solidFill>
                <a:ea typeface="Apple LiGothic Medium" charset="-120"/>
                <a:cs typeface="Arial" pitchFamily="34" charset="0"/>
                <a:sym typeface="Arial" pitchFamily="34" charset="0"/>
              </a:rPr>
              <a:t>Cisco Public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172" y="1543050"/>
            <a:ext cx="7800660" cy="4525567"/>
          </a:xfrm>
          <a:prstGeom prst="rect">
            <a:avLst/>
          </a:prstGeom>
        </p:spPr>
        <p:txBody>
          <a:bodyPr vert="horz" lIns="51426" tIns="25713" rIns="51426" bIns="2571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6552605"/>
            <a:ext cx="286616" cy="36433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pitchFamily="34" charset="0"/>
              </a:rPr>
              <a:pPr defTabSz="8160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</p:sldLayoutIdLst>
  <p:hf hdr="0" ftr="0" dt="0"/>
  <p:txStyles>
    <p:titleStyle>
      <a:lvl1pPr algn="l" defTabSz="816028" rtl="0" fontAlgn="base">
        <a:spcBef>
          <a:spcPct val="0"/>
        </a:spcBef>
        <a:spcAft>
          <a:spcPct val="0"/>
        </a:spcAft>
        <a:defRPr lang="en-US" sz="2700" b="1" kern="1200" smtClean="0">
          <a:solidFill>
            <a:srgbClr val="168ACB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257129"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514259"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771388"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028517" algn="ctr" defTabSz="81602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192847" indent="-192847" algn="l" defTabSz="816028" rtl="0" fontAlgn="base">
        <a:spcBef>
          <a:spcPts val="675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lang="en-US" sz="1800" kern="1200" dirty="0" smtClean="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21406" indent="-162491" algn="l" defTabSz="816028" rtl="0" fontAlgn="base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‒"/>
        <a:defRPr lang="en-US" sz="1600" kern="1200" dirty="0" smtClean="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642823" indent="-126779" algn="l" defTabSz="816028" rtl="0" fontAlgn="base">
        <a:spcBef>
          <a:spcPts val="675"/>
        </a:spcBef>
        <a:spcAft>
          <a:spcPct val="0"/>
        </a:spcAft>
        <a:buFont typeface="Arial" pitchFamily="34" charset="0"/>
        <a:buNone/>
        <a:defRPr lang="en-US" sz="1300" kern="1200" dirty="0" smtClean="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773173" indent="0" algn="l" defTabSz="816028" rtl="0" fontAlgn="base">
        <a:spcBef>
          <a:spcPts val="675"/>
        </a:spcBef>
        <a:spcAft>
          <a:spcPct val="0"/>
        </a:spcAft>
        <a:buFont typeface="Arial" pitchFamily="34" charset="0"/>
        <a:buNone/>
        <a:defRPr lang="en-US" sz="1100" kern="1200" dirty="0" smtClean="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030303" indent="0" algn="l" defTabSz="816028" rtl="0" fontAlgn="base">
        <a:spcBef>
          <a:spcPts val="675"/>
        </a:spcBef>
        <a:spcAft>
          <a:spcPct val="0"/>
        </a:spcAft>
        <a:buFont typeface="Arial" pitchFamily="34" charset="0"/>
        <a:buNone/>
        <a:defRPr lang="en-US" sz="1000" kern="1200" dirty="0" smtClean="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w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wmf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2061631"/>
            <a:ext cx="8112125" cy="3842207"/>
          </a:xfrm>
        </p:spPr>
        <p:txBody>
          <a:bodyPr/>
          <a:lstStyle/>
          <a:p>
            <a:r>
              <a:rPr lang="en-US" sz="4400" dirty="0" err="1" smtClean="0"/>
              <a:t>BGP</a:t>
            </a:r>
            <a:r>
              <a:rPr lang="en-US" sz="4400" dirty="0" smtClean="0"/>
              <a:t> </a:t>
            </a:r>
            <a:r>
              <a:rPr lang="en-US" sz="4400" dirty="0" err="1" smtClean="0"/>
              <a:t>DDoS</a:t>
            </a:r>
            <a:r>
              <a:rPr lang="en-US" sz="4400" dirty="0" smtClean="0"/>
              <a:t> Mitigation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Gunter Van de Velde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err="1" smtClean="0"/>
              <a:t>Sr</a:t>
            </a:r>
            <a:r>
              <a:rPr lang="en-US" sz="2400" dirty="0" smtClean="0"/>
              <a:t> Technical Leader</a:t>
            </a:r>
            <a:br>
              <a:rPr lang="en-US" sz="2400" dirty="0" smtClean="0"/>
            </a:br>
            <a:r>
              <a:rPr lang="en-US" sz="2400" dirty="0" err="1" smtClean="0"/>
              <a:t>NOSTG</a:t>
            </a:r>
            <a:r>
              <a:rPr lang="en-US" sz="2400" dirty="0" smtClean="0"/>
              <a:t>, Cisco Systems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spc="0" dirty="0"/>
          </a:p>
        </p:txBody>
      </p:sp>
      <p:sp>
        <p:nvSpPr>
          <p:cNvPr id="3" name="TextBox 2"/>
          <p:cNvSpPr txBox="1"/>
          <p:nvPr/>
        </p:nvSpPr>
        <p:spPr>
          <a:xfrm>
            <a:off x="221393" y="5434417"/>
            <a:ext cx="269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May 2013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DDoS mitigation architecture</a:t>
            </a:r>
            <a:br>
              <a:rPr lang="fr-FR" smtClean="0"/>
            </a:br>
            <a:r>
              <a:rPr lang="fr-FR" sz="2400" smtClean="0"/>
              <a:t>3. Redirect traffic to DDOS scruber</a:t>
            </a:r>
            <a:endParaRPr lang="en-US" sz="2400" smtClean="0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1215627" y="3268422"/>
            <a:ext cx="4648200" cy="2963332"/>
          </a:xfrm>
          <a:custGeom>
            <a:avLst/>
            <a:gdLst>
              <a:gd name="T0" fmla="*/ 1180 w 1339"/>
              <a:gd name="T1" fmla="*/ 669 h 806"/>
              <a:gd name="T2" fmla="*/ 1118 w 1339"/>
              <a:gd name="T3" fmla="*/ 505 h 806"/>
              <a:gd name="T4" fmla="*/ 1117 w 1339"/>
              <a:gd name="T5" fmla="*/ 507 h 806"/>
              <a:gd name="T6" fmla="*/ 1101 w 1339"/>
              <a:gd name="T7" fmla="*/ 491 h 806"/>
              <a:gd name="T8" fmla="*/ 1112 w 1339"/>
              <a:gd name="T9" fmla="*/ 461 h 806"/>
              <a:gd name="T10" fmla="*/ 1113 w 1339"/>
              <a:gd name="T11" fmla="*/ 461 h 806"/>
              <a:gd name="T12" fmla="*/ 1126 w 1339"/>
              <a:gd name="T13" fmla="*/ 382 h 806"/>
              <a:gd name="T14" fmla="*/ 936 w 1339"/>
              <a:gd name="T15" fmla="*/ 162 h 806"/>
              <a:gd name="T16" fmla="*/ 899 w 1339"/>
              <a:gd name="T17" fmla="*/ 165 h 806"/>
              <a:gd name="T18" fmla="*/ 662 w 1339"/>
              <a:gd name="T19" fmla="*/ 0 h 806"/>
              <a:gd name="T20" fmla="*/ 418 w 1339"/>
              <a:gd name="T21" fmla="*/ 184 h 806"/>
              <a:gd name="T22" fmla="*/ 317 w 1339"/>
              <a:gd name="T23" fmla="*/ 145 h 806"/>
              <a:gd name="T24" fmla="*/ 120 w 1339"/>
              <a:gd name="T25" fmla="*/ 427 h 806"/>
              <a:gd name="T26" fmla="*/ 120 w 1339"/>
              <a:gd name="T27" fmla="*/ 429 h 806"/>
              <a:gd name="T28" fmla="*/ 120 w 1339"/>
              <a:gd name="T29" fmla="*/ 431 h 806"/>
              <a:gd name="T30" fmla="*/ 123 w 1339"/>
              <a:gd name="T31" fmla="*/ 483 h 806"/>
              <a:gd name="T32" fmla="*/ 26 w 1339"/>
              <a:gd name="T33" fmla="*/ 577 h 806"/>
              <a:gd name="T34" fmla="*/ 26 w 1339"/>
              <a:gd name="T35" fmla="*/ 579 h 806"/>
              <a:gd name="T36" fmla="*/ 24 w 1339"/>
              <a:gd name="T37" fmla="*/ 583 h 806"/>
              <a:gd name="T38" fmla="*/ 21 w 1339"/>
              <a:gd name="T39" fmla="*/ 589 h 806"/>
              <a:gd name="T40" fmla="*/ 21 w 1339"/>
              <a:gd name="T41" fmla="*/ 589 h 806"/>
              <a:gd name="T42" fmla="*/ 0 w 1339"/>
              <a:gd name="T43" fmla="*/ 692 h 806"/>
              <a:gd name="T44" fmla="*/ 0 w 1339"/>
              <a:gd name="T45" fmla="*/ 696 h 806"/>
              <a:gd name="T46" fmla="*/ 0 w 1339"/>
              <a:gd name="T47" fmla="*/ 704 h 806"/>
              <a:gd name="T48" fmla="*/ 0 w 1339"/>
              <a:gd name="T49" fmla="*/ 716 h 806"/>
              <a:gd name="T50" fmla="*/ 0 w 1339"/>
              <a:gd name="T51" fmla="*/ 731 h 806"/>
              <a:gd name="T52" fmla="*/ 0 w 1339"/>
              <a:gd name="T53" fmla="*/ 735 h 806"/>
              <a:gd name="T54" fmla="*/ 1 w 1339"/>
              <a:gd name="T55" fmla="*/ 748 h 806"/>
              <a:gd name="T56" fmla="*/ 1 w 1339"/>
              <a:gd name="T57" fmla="*/ 750 h 806"/>
              <a:gd name="T58" fmla="*/ 3 w 1339"/>
              <a:gd name="T59" fmla="*/ 765 h 806"/>
              <a:gd name="T60" fmla="*/ 3 w 1339"/>
              <a:gd name="T61" fmla="*/ 767 h 806"/>
              <a:gd name="T62" fmla="*/ 8 w 1339"/>
              <a:gd name="T63" fmla="*/ 797 h 806"/>
              <a:gd name="T64" fmla="*/ 8 w 1339"/>
              <a:gd name="T65" fmla="*/ 797 h 806"/>
              <a:gd name="T66" fmla="*/ 20 w 1339"/>
              <a:gd name="T67" fmla="*/ 839 h 806"/>
              <a:gd name="T68" fmla="*/ 21 w 1339"/>
              <a:gd name="T69" fmla="*/ 841 h 806"/>
              <a:gd name="T70" fmla="*/ 26 w 1339"/>
              <a:gd name="T71" fmla="*/ 853 h 806"/>
              <a:gd name="T72" fmla="*/ 27 w 1339"/>
              <a:gd name="T73" fmla="*/ 856 h 806"/>
              <a:gd name="T74" fmla="*/ 31 w 1339"/>
              <a:gd name="T75" fmla="*/ 863 h 806"/>
              <a:gd name="T76" fmla="*/ 33 w 1339"/>
              <a:gd name="T77" fmla="*/ 868 h 806"/>
              <a:gd name="T78" fmla="*/ 33 w 1339"/>
              <a:gd name="T79" fmla="*/ 870 h 806"/>
              <a:gd name="T80" fmla="*/ 76 w 1339"/>
              <a:gd name="T81" fmla="*/ 924 h 806"/>
              <a:gd name="T82" fmla="*/ 77 w 1339"/>
              <a:gd name="T83" fmla="*/ 922 h 806"/>
              <a:gd name="T84" fmla="*/ 78 w 1339"/>
              <a:gd name="T85" fmla="*/ 924 h 806"/>
              <a:gd name="T86" fmla="*/ 77 w 1339"/>
              <a:gd name="T87" fmla="*/ 924 h 806"/>
              <a:gd name="T88" fmla="*/ 77 w 1339"/>
              <a:gd name="T89" fmla="*/ 932 h 806"/>
              <a:gd name="T90" fmla="*/ 281 w 1339"/>
              <a:gd name="T91" fmla="*/ 1187 h 806"/>
              <a:gd name="T92" fmla="*/ 375 w 1339"/>
              <a:gd name="T93" fmla="*/ 1158 h 806"/>
              <a:gd name="T94" fmla="*/ 657 w 1339"/>
              <a:gd name="T95" fmla="*/ 1361 h 806"/>
              <a:gd name="T96" fmla="*/ 891 w 1339"/>
              <a:gd name="T97" fmla="*/ 1253 h 806"/>
              <a:gd name="T98" fmla="*/ 891 w 1339"/>
              <a:gd name="T99" fmla="*/ 1255 h 806"/>
              <a:gd name="T100" fmla="*/ 954 w 1339"/>
              <a:gd name="T101" fmla="*/ 1273 h 806"/>
              <a:gd name="T102" fmla="*/ 1147 w 1339"/>
              <a:gd name="T103" fmla="*/ 910 h 806"/>
              <a:gd name="T104" fmla="*/ 1139 w 1339"/>
              <a:gd name="T105" fmla="*/ 807 h 806"/>
              <a:gd name="T106" fmla="*/ 1134 w 1339"/>
              <a:gd name="T107" fmla="*/ 811 h 806"/>
              <a:gd name="T108" fmla="*/ 1134 w 1339"/>
              <a:gd name="T109" fmla="*/ 809 h 806"/>
              <a:gd name="T110" fmla="*/ 1152 w 1339"/>
              <a:gd name="T111" fmla="*/ 782 h 806"/>
              <a:gd name="T112" fmla="*/ 1154 w 1339"/>
              <a:gd name="T113" fmla="*/ 782 h 806"/>
              <a:gd name="T114" fmla="*/ 1180 w 1339"/>
              <a:gd name="T115" fmla="*/ 669 h 806"/>
              <a:gd name="T116" fmla="*/ 892 w 1339"/>
              <a:gd name="T117" fmla="*/ 1243 h 806"/>
              <a:gd name="T118" fmla="*/ 893 w 1339"/>
              <a:gd name="T119" fmla="*/ 1241 h 806"/>
              <a:gd name="T120" fmla="*/ 893 w 1339"/>
              <a:gd name="T121" fmla="*/ 1243 h 806"/>
              <a:gd name="T122" fmla="*/ 892 w 1339"/>
              <a:gd name="T123" fmla="*/ 1243 h 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9"/>
              <a:gd name="T187" fmla="*/ 0 h 806"/>
              <a:gd name="T188" fmla="*/ 1339 w 1339"/>
              <a:gd name="T189" fmla="*/ 806 h 80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9" h="806">
                <a:moveTo>
                  <a:pt x="1339" y="396"/>
                </a:moveTo>
                <a:cubicBezTo>
                  <a:pt x="1339" y="358"/>
                  <a:pt x="1313" y="324"/>
                  <a:pt x="1269" y="299"/>
                </a:cubicBezTo>
                <a:cubicBezTo>
                  <a:pt x="1267" y="300"/>
                  <a:pt x="1267" y="300"/>
                  <a:pt x="1267" y="300"/>
                </a:cubicBezTo>
                <a:cubicBezTo>
                  <a:pt x="1261" y="297"/>
                  <a:pt x="1255" y="294"/>
                  <a:pt x="1249" y="291"/>
                </a:cubicBezTo>
                <a:cubicBezTo>
                  <a:pt x="1254" y="285"/>
                  <a:pt x="1259" y="279"/>
                  <a:pt x="1262" y="273"/>
                </a:cubicBezTo>
                <a:cubicBezTo>
                  <a:pt x="1263" y="273"/>
                  <a:pt x="1263" y="273"/>
                  <a:pt x="1263" y="273"/>
                </a:cubicBezTo>
                <a:cubicBezTo>
                  <a:pt x="1273" y="259"/>
                  <a:pt x="1278" y="243"/>
                  <a:pt x="1278" y="226"/>
                </a:cubicBezTo>
                <a:cubicBezTo>
                  <a:pt x="1278" y="154"/>
                  <a:pt x="1182" y="96"/>
                  <a:pt x="1062" y="96"/>
                </a:cubicBezTo>
                <a:cubicBezTo>
                  <a:pt x="1048" y="96"/>
                  <a:pt x="1033" y="97"/>
                  <a:pt x="1020" y="98"/>
                </a:cubicBezTo>
                <a:cubicBezTo>
                  <a:pt x="975" y="40"/>
                  <a:pt x="872" y="0"/>
                  <a:pt x="751" y="0"/>
                </a:cubicBezTo>
                <a:cubicBezTo>
                  <a:pt x="622" y="0"/>
                  <a:pt x="514" y="45"/>
                  <a:pt x="474" y="109"/>
                </a:cubicBezTo>
                <a:cubicBezTo>
                  <a:pt x="440" y="95"/>
                  <a:pt x="402" y="86"/>
                  <a:pt x="360" y="86"/>
                </a:cubicBezTo>
                <a:cubicBezTo>
                  <a:pt x="235" y="86"/>
                  <a:pt x="136" y="161"/>
                  <a:pt x="136" y="253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6" y="254"/>
                  <a:pt x="136" y="255"/>
                  <a:pt x="136" y="255"/>
                </a:cubicBezTo>
                <a:cubicBezTo>
                  <a:pt x="136" y="266"/>
                  <a:pt x="137" y="276"/>
                  <a:pt x="140" y="286"/>
                </a:cubicBezTo>
                <a:cubicBezTo>
                  <a:pt x="95" y="291"/>
                  <a:pt x="55" y="311"/>
                  <a:pt x="30" y="342"/>
                </a:cubicBezTo>
                <a:cubicBezTo>
                  <a:pt x="30" y="342"/>
                  <a:pt x="29" y="343"/>
                  <a:pt x="29" y="343"/>
                </a:cubicBezTo>
                <a:cubicBezTo>
                  <a:pt x="28" y="344"/>
                  <a:pt x="28" y="344"/>
                  <a:pt x="27" y="345"/>
                </a:cubicBezTo>
                <a:cubicBezTo>
                  <a:pt x="26" y="346"/>
                  <a:pt x="25" y="347"/>
                  <a:pt x="24" y="349"/>
                </a:cubicBezTo>
                <a:cubicBezTo>
                  <a:pt x="24" y="349"/>
                  <a:pt x="24" y="349"/>
                  <a:pt x="24" y="349"/>
                </a:cubicBezTo>
                <a:cubicBezTo>
                  <a:pt x="11" y="367"/>
                  <a:pt x="3" y="387"/>
                  <a:pt x="0" y="410"/>
                </a:cubicBezTo>
                <a:cubicBezTo>
                  <a:pt x="0" y="411"/>
                  <a:pt x="0" y="411"/>
                  <a:pt x="0" y="412"/>
                </a:cubicBezTo>
                <a:cubicBezTo>
                  <a:pt x="0" y="413"/>
                  <a:pt x="0" y="415"/>
                  <a:pt x="0" y="417"/>
                </a:cubicBezTo>
                <a:cubicBezTo>
                  <a:pt x="0" y="419"/>
                  <a:pt x="0" y="421"/>
                  <a:pt x="0" y="424"/>
                </a:cubicBezTo>
                <a:cubicBezTo>
                  <a:pt x="0" y="427"/>
                  <a:pt x="0" y="430"/>
                  <a:pt x="0" y="433"/>
                </a:cubicBezTo>
                <a:cubicBezTo>
                  <a:pt x="0" y="433"/>
                  <a:pt x="0" y="434"/>
                  <a:pt x="0" y="435"/>
                </a:cubicBezTo>
                <a:cubicBezTo>
                  <a:pt x="0" y="438"/>
                  <a:pt x="1" y="440"/>
                  <a:pt x="1" y="443"/>
                </a:cubicBezTo>
                <a:cubicBezTo>
                  <a:pt x="1" y="443"/>
                  <a:pt x="1" y="444"/>
                  <a:pt x="1" y="444"/>
                </a:cubicBezTo>
                <a:cubicBezTo>
                  <a:pt x="2" y="447"/>
                  <a:pt x="2" y="450"/>
                  <a:pt x="3" y="453"/>
                </a:cubicBezTo>
                <a:cubicBezTo>
                  <a:pt x="3" y="453"/>
                  <a:pt x="3" y="454"/>
                  <a:pt x="3" y="454"/>
                </a:cubicBezTo>
                <a:cubicBezTo>
                  <a:pt x="5" y="460"/>
                  <a:pt x="7" y="466"/>
                  <a:pt x="9" y="472"/>
                </a:cubicBezTo>
                <a:cubicBezTo>
                  <a:pt x="9" y="472"/>
                  <a:pt x="9" y="472"/>
                  <a:pt x="9" y="472"/>
                </a:cubicBezTo>
                <a:cubicBezTo>
                  <a:pt x="13" y="481"/>
                  <a:pt x="18" y="489"/>
                  <a:pt x="23" y="497"/>
                </a:cubicBezTo>
                <a:cubicBezTo>
                  <a:pt x="24" y="497"/>
                  <a:pt x="24" y="497"/>
                  <a:pt x="24" y="498"/>
                </a:cubicBezTo>
                <a:cubicBezTo>
                  <a:pt x="26" y="500"/>
                  <a:pt x="27" y="503"/>
                  <a:pt x="29" y="505"/>
                </a:cubicBezTo>
                <a:cubicBezTo>
                  <a:pt x="30" y="505"/>
                  <a:pt x="30" y="506"/>
                  <a:pt x="31" y="507"/>
                </a:cubicBezTo>
                <a:cubicBezTo>
                  <a:pt x="32" y="508"/>
                  <a:pt x="33" y="509"/>
                  <a:pt x="35" y="511"/>
                </a:cubicBezTo>
                <a:cubicBezTo>
                  <a:pt x="36" y="512"/>
                  <a:pt x="37" y="513"/>
                  <a:pt x="38" y="514"/>
                </a:cubicBezTo>
                <a:cubicBezTo>
                  <a:pt x="38" y="514"/>
                  <a:pt x="38" y="515"/>
                  <a:pt x="38" y="515"/>
                </a:cubicBezTo>
                <a:cubicBezTo>
                  <a:pt x="52" y="528"/>
                  <a:pt x="68" y="539"/>
                  <a:pt x="86" y="547"/>
                </a:cubicBezTo>
                <a:cubicBezTo>
                  <a:pt x="87" y="546"/>
                  <a:pt x="87" y="546"/>
                  <a:pt x="87" y="546"/>
                </a:cubicBezTo>
                <a:cubicBezTo>
                  <a:pt x="87" y="547"/>
                  <a:pt x="87" y="547"/>
                  <a:pt x="88" y="547"/>
                </a:cubicBezTo>
                <a:cubicBezTo>
                  <a:pt x="87" y="547"/>
                  <a:pt x="87" y="547"/>
                  <a:pt x="87" y="547"/>
                </a:cubicBezTo>
                <a:cubicBezTo>
                  <a:pt x="87" y="549"/>
                  <a:pt x="87" y="550"/>
                  <a:pt x="87" y="552"/>
                </a:cubicBezTo>
                <a:cubicBezTo>
                  <a:pt x="87" y="636"/>
                  <a:pt x="190" y="703"/>
                  <a:pt x="319" y="703"/>
                </a:cubicBezTo>
                <a:cubicBezTo>
                  <a:pt x="358" y="703"/>
                  <a:pt x="394" y="697"/>
                  <a:pt x="426" y="686"/>
                </a:cubicBezTo>
                <a:cubicBezTo>
                  <a:pt x="463" y="755"/>
                  <a:pt x="591" y="806"/>
                  <a:pt x="746" y="806"/>
                </a:cubicBezTo>
                <a:cubicBezTo>
                  <a:pt x="855" y="806"/>
                  <a:pt x="951" y="781"/>
                  <a:pt x="1011" y="742"/>
                </a:cubicBezTo>
                <a:cubicBezTo>
                  <a:pt x="1011" y="743"/>
                  <a:pt x="1011" y="743"/>
                  <a:pt x="1011" y="743"/>
                </a:cubicBezTo>
                <a:cubicBezTo>
                  <a:pt x="1033" y="750"/>
                  <a:pt x="1057" y="754"/>
                  <a:pt x="1082" y="754"/>
                </a:cubicBezTo>
                <a:cubicBezTo>
                  <a:pt x="1203" y="754"/>
                  <a:pt x="1301" y="659"/>
                  <a:pt x="1301" y="539"/>
                </a:cubicBezTo>
                <a:cubicBezTo>
                  <a:pt x="1301" y="518"/>
                  <a:pt x="1297" y="498"/>
                  <a:pt x="1292" y="478"/>
                </a:cubicBezTo>
                <a:cubicBezTo>
                  <a:pt x="1287" y="480"/>
                  <a:pt x="1287" y="480"/>
                  <a:pt x="1287" y="480"/>
                </a:cubicBezTo>
                <a:cubicBezTo>
                  <a:pt x="1287" y="480"/>
                  <a:pt x="1287" y="479"/>
                  <a:pt x="1287" y="479"/>
                </a:cubicBezTo>
                <a:cubicBezTo>
                  <a:pt x="1294" y="474"/>
                  <a:pt x="1301" y="468"/>
                  <a:pt x="1307" y="463"/>
                </a:cubicBezTo>
                <a:cubicBezTo>
                  <a:pt x="1309" y="463"/>
                  <a:pt x="1309" y="463"/>
                  <a:pt x="1309" y="463"/>
                </a:cubicBezTo>
                <a:cubicBezTo>
                  <a:pt x="1329" y="444"/>
                  <a:pt x="1339" y="421"/>
                  <a:pt x="1339" y="396"/>
                </a:cubicBezTo>
                <a:close/>
                <a:moveTo>
                  <a:pt x="1012" y="736"/>
                </a:moveTo>
                <a:cubicBezTo>
                  <a:pt x="1012" y="735"/>
                  <a:pt x="1013" y="735"/>
                  <a:pt x="1013" y="735"/>
                </a:cubicBezTo>
                <a:cubicBezTo>
                  <a:pt x="1013" y="736"/>
                  <a:pt x="1013" y="736"/>
                  <a:pt x="1013" y="736"/>
                </a:cubicBezTo>
                <a:lnTo>
                  <a:pt x="1012" y="736"/>
                </a:lnTo>
                <a:close/>
              </a:path>
            </a:pathLst>
          </a:custGeom>
          <a:solidFill>
            <a:schemeClr val="bg1">
              <a:lumMod val="50000"/>
              <a:alpha val="58823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365760" anchor="ctr" anchorCtr="1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3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488517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357284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4772025" y="5676900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err="1" smtClean="0">
                <a:solidFill>
                  <a:prstClr val="white"/>
                </a:solidFill>
              </a:rPr>
              <a:t>DDoS</a:t>
            </a:r>
            <a:endParaRPr lang="fr-BE" sz="2000" dirty="0">
              <a:solidFill>
                <a:prstClr val="white"/>
              </a:solidFill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smtClean="0">
                <a:solidFill>
                  <a:prstClr val="white"/>
                </a:solidFill>
              </a:rPr>
              <a:t>scrubber </a:t>
            </a:r>
            <a:endParaRPr lang="fr-BE" sz="2000" dirty="0">
              <a:solidFill>
                <a:prstClr val="white"/>
              </a:solidFill>
            </a:endParaRPr>
          </a:p>
        </p:txBody>
      </p:sp>
      <p:pic>
        <p:nvPicPr>
          <p:cNvPr id="38" name="Picture 10" descr="http://upload.wikimedia.org/wikipedia/commons/thumb/9/9b/CitigroupCenterChicago.jpg/220px-CitigroupCenterChic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693586"/>
            <a:ext cx="1638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597400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648200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028267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1042988" y="2842684"/>
            <a:ext cx="13716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Security Server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305175" y="2660651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err="1" smtClean="0">
                <a:solidFill>
                  <a:prstClr val="white"/>
                </a:solidFill>
              </a:rPr>
              <a:t>DDoS</a:t>
            </a:r>
            <a:endParaRPr lang="fr-BE" sz="2000" dirty="0">
              <a:solidFill>
                <a:prstClr val="white"/>
              </a:solidFill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Analyser </a:t>
            </a:r>
          </a:p>
        </p:txBody>
      </p:sp>
      <p:sp>
        <p:nvSpPr>
          <p:cNvPr id="52" name="Cloud Callout 72"/>
          <p:cNvSpPr>
            <a:spLocks noChangeArrowheads="1"/>
          </p:cNvSpPr>
          <p:nvPr/>
        </p:nvSpPr>
        <p:spPr bwMode="auto">
          <a:xfrm>
            <a:off x="3103564" y="1521336"/>
            <a:ext cx="2493706" cy="782146"/>
          </a:xfrm>
          <a:prstGeom prst="cloudCallout">
            <a:avLst>
              <a:gd name="adj1" fmla="val -12532"/>
              <a:gd name="adj2" fmla="val 7087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Scan </a:t>
            </a: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Netflow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data</a:t>
            </a:r>
          </a:p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Find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fr-FR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signature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3" name="Straight Arrow Connector 3"/>
          <p:cNvCxnSpPr>
            <a:cxnSpLocks noChangeShapeType="1"/>
          </p:cNvCxnSpPr>
          <p:nvPr/>
        </p:nvCxnSpPr>
        <p:spPr bwMode="auto">
          <a:xfrm flipH="1">
            <a:off x="2414588" y="2959102"/>
            <a:ext cx="842962" cy="15875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1752600" y="3708400"/>
            <a:ext cx="152400" cy="17293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2198691" y="3757084"/>
            <a:ext cx="1258887" cy="21484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2003" y="3922184"/>
            <a:ext cx="27781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fr-FR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fr-FR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Mitigation</a:t>
            </a:r>
            <a:endParaRPr lang="fr-FR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Action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redirect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to </a:t>
            </a:r>
            <a:r>
              <a:rPr lang="fr-FR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fr-FR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scrubber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Freeform 11"/>
          <p:cNvSpPr>
            <a:spLocks/>
          </p:cNvSpPr>
          <p:nvPr/>
        </p:nvSpPr>
        <p:spPr bwMode="auto">
          <a:xfrm>
            <a:off x="1651000" y="5353579"/>
            <a:ext cx="2876550" cy="329145"/>
          </a:xfrm>
          <a:custGeom>
            <a:avLst/>
            <a:gdLst>
              <a:gd name="T0" fmla="*/ 0 w 3495675"/>
              <a:gd name="T1" fmla="*/ 545181 h 542175"/>
              <a:gd name="T2" fmla="*/ 247981 w 3495675"/>
              <a:gd name="T3" fmla="*/ 85447 h 542175"/>
              <a:gd name="T4" fmla="*/ 984736 w 3495675"/>
              <a:gd name="T5" fmla="*/ 8823 h 542175"/>
              <a:gd name="T6" fmla="*/ 1318971 w 3495675"/>
              <a:gd name="T7" fmla="*/ 200380 h 542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95675" h="542175">
                <a:moveTo>
                  <a:pt x="0" y="542175"/>
                </a:moveTo>
                <a:cubicBezTo>
                  <a:pt x="111125" y="358025"/>
                  <a:pt x="222250" y="173875"/>
                  <a:pt x="657225" y="84975"/>
                </a:cubicBezTo>
                <a:cubicBezTo>
                  <a:pt x="1092200" y="-3925"/>
                  <a:pt x="2136775" y="-10275"/>
                  <a:pt x="2609850" y="8775"/>
                </a:cubicBezTo>
                <a:cubicBezTo>
                  <a:pt x="3082925" y="27825"/>
                  <a:pt x="3289300" y="113550"/>
                  <a:pt x="3495675" y="1992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8" name="Freeform 13"/>
          <p:cNvSpPr>
            <a:spLocks/>
          </p:cNvSpPr>
          <p:nvPr/>
        </p:nvSpPr>
        <p:spPr bwMode="auto">
          <a:xfrm>
            <a:off x="3479800" y="5988579"/>
            <a:ext cx="998538" cy="329145"/>
          </a:xfrm>
          <a:custGeom>
            <a:avLst/>
            <a:gdLst>
              <a:gd name="T0" fmla="*/ 0 w 1047750"/>
              <a:gd name="T1" fmla="*/ 942975 h 942975"/>
              <a:gd name="T2" fmla="*/ 314405 w 1047750"/>
              <a:gd name="T3" fmla="*/ 285750 h 942975"/>
              <a:gd name="T4" fmla="*/ 823442 w 1047750"/>
              <a:gd name="T5" fmla="*/ 0 h 9429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7750" h="942975">
                <a:moveTo>
                  <a:pt x="0" y="942975"/>
                </a:moveTo>
                <a:cubicBezTo>
                  <a:pt x="112712" y="692943"/>
                  <a:pt x="225425" y="442912"/>
                  <a:pt x="400050" y="285750"/>
                </a:cubicBezTo>
                <a:cubicBezTo>
                  <a:pt x="574675" y="128588"/>
                  <a:pt x="811212" y="64294"/>
                  <a:pt x="104775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>
            <a:off x="4984753" y="4858279"/>
            <a:ext cx="165917" cy="329145"/>
          </a:xfrm>
          <a:custGeom>
            <a:avLst/>
            <a:gdLst>
              <a:gd name="T0" fmla="*/ 0 w 1609725"/>
              <a:gd name="T1" fmla="*/ 409575 h 409575"/>
              <a:gd name="T2" fmla="*/ 409575 w 1609725"/>
              <a:gd name="T3" fmla="*/ 104775 h 409575"/>
              <a:gd name="T4" fmla="*/ 1609725 w 1609725"/>
              <a:gd name="T5" fmla="*/ 0 h 4095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9725" h="409575">
                <a:moveTo>
                  <a:pt x="0" y="409575"/>
                </a:moveTo>
                <a:cubicBezTo>
                  <a:pt x="70644" y="291306"/>
                  <a:pt x="141288" y="173037"/>
                  <a:pt x="409575" y="104775"/>
                </a:cubicBezTo>
                <a:cubicBezTo>
                  <a:pt x="677862" y="36513"/>
                  <a:pt x="1143793" y="18256"/>
                  <a:pt x="1609725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0" name="Group 64"/>
          <p:cNvGrpSpPr>
            <a:grpSpLocks/>
          </p:cNvGrpSpPr>
          <p:nvPr/>
        </p:nvGrpSpPr>
        <p:grpSpPr bwMode="auto">
          <a:xfrm>
            <a:off x="1371603" y="5861051"/>
            <a:ext cx="752475" cy="1022351"/>
            <a:chOff x="1485900" y="3761583"/>
            <a:chExt cx="1198563" cy="1198563"/>
          </a:xfrm>
        </p:grpSpPr>
        <p:pic>
          <p:nvPicPr>
            <p:cNvPr id="61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3101979" y="5995421"/>
            <a:ext cx="752475" cy="1022351"/>
            <a:chOff x="1485900" y="3761583"/>
            <a:chExt cx="1198563" cy="1198563"/>
          </a:xfrm>
        </p:grpSpPr>
        <p:pic>
          <p:nvPicPr>
            <p:cNvPr id="65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80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1" y="177802"/>
            <a:ext cx="7848600" cy="576263"/>
          </a:xfrm>
        </p:spPr>
        <p:txBody>
          <a:bodyPr/>
          <a:lstStyle/>
          <a:p>
            <a:r>
              <a:rPr lang="en-GB" sz="2800" dirty="0" err="1" smtClean="0"/>
              <a:t>DDoS</a:t>
            </a:r>
            <a:r>
              <a:rPr lang="en-GB" sz="2800" dirty="0" smtClean="0"/>
              <a:t> Mitigation: Architecture Considerations</a:t>
            </a:r>
            <a:endParaRPr lang="en-US" sz="28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1568451"/>
            <a:ext cx="7848600" cy="511175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Normal traffic flow when there is no attack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Redirect traffic from any edge PE to any specific </a:t>
            </a:r>
            <a:r>
              <a:rPr lang="en-US" sz="1400" dirty="0" err="1" smtClean="0"/>
              <a:t>DDoS</a:t>
            </a:r>
            <a:r>
              <a:rPr lang="en-US" sz="1400" dirty="0" smtClean="0"/>
              <a:t> scrubber</a:t>
            </a:r>
          </a:p>
          <a:p>
            <a:pPr marL="406400" lvl="1" indent="0">
              <a:buNone/>
            </a:pPr>
            <a:r>
              <a:rPr lang="en-US" sz="1200" dirty="0" smtClean="0"/>
              <a:t>Including the PE that is connected to the host network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Granular (prefix level/network) diversion</a:t>
            </a:r>
          </a:p>
          <a:p>
            <a:pPr marL="406400" lvl="1" indent="0">
              <a:buNone/>
            </a:pPr>
            <a:r>
              <a:rPr lang="en-US" sz="1200" dirty="0" smtClean="0"/>
              <a:t>Customers buy </a:t>
            </a:r>
            <a:r>
              <a:rPr lang="en-US" sz="1200" dirty="0" err="1" smtClean="0"/>
              <a:t>DDoS</a:t>
            </a:r>
            <a:r>
              <a:rPr lang="en-US" sz="1200" dirty="0" smtClean="0"/>
              <a:t> mitigation service for some prefixes</a:t>
            </a:r>
          </a:p>
          <a:p>
            <a:pPr marL="406400" lvl="1" indent="0">
              <a:buNone/>
            </a:pPr>
            <a:r>
              <a:rPr lang="en-US" sz="1200" dirty="0" smtClean="0"/>
              <a:t>Pre-provisioned </a:t>
            </a:r>
            <a:r>
              <a:rPr lang="en-US" sz="1200" dirty="0" err="1" smtClean="0"/>
              <a:t>DDoS</a:t>
            </a:r>
            <a:r>
              <a:rPr lang="en-US" sz="1200" dirty="0" smtClean="0"/>
              <a:t> service for those prefixes (using policy such as standard community flag)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Centralized controller that injects the </a:t>
            </a:r>
            <a:r>
              <a:rPr lang="en-US" sz="1400" i="1" dirty="0" smtClean="0"/>
              <a:t>diversion</a:t>
            </a:r>
            <a:r>
              <a:rPr lang="en-US" sz="1400" dirty="0" smtClean="0"/>
              <a:t> route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err="1" smtClean="0"/>
              <a:t>VPN</a:t>
            </a:r>
            <a:r>
              <a:rPr lang="en-US" sz="1400" dirty="0" smtClean="0"/>
              <a:t> based Labeled return path for the clean traffic</a:t>
            </a:r>
          </a:p>
          <a:p>
            <a:pPr marL="406400" lvl="1" indent="0">
              <a:buNone/>
            </a:pPr>
            <a:r>
              <a:rPr lang="en-US" sz="1200" dirty="0" smtClean="0"/>
              <a:t>To prevent routing loops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Solution support redirection of </a:t>
            </a:r>
            <a:r>
              <a:rPr lang="en-US" sz="1400" dirty="0" err="1" smtClean="0"/>
              <a:t>BGP</a:t>
            </a:r>
            <a:r>
              <a:rPr lang="en-US" sz="1400" dirty="0" smtClean="0"/>
              <a:t> less/more specific prefixes or local originated prefixes (static route, redistributed route)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Support for multi-homed customers</a:t>
            </a:r>
          </a:p>
          <a:p>
            <a:pPr marL="406400" lvl="1" indent="0">
              <a:buNone/>
            </a:pPr>
            <a:r>
              <a:rPr lang="en-US" sz="1200" dirty="0" smtClean="0"/>
              <a:t>During attack, send clean traffic from </a:t>
            </a:r>
            <a:r>
              <a:rPr lang="en-US" sz="1200" dirty="0" err="1" smtClean="0"/>
              <a:t>DDOS</a:t>
            </a:r>
            <a:r>
              <a:rPr lang="en-US" sz="1200" dirty="0" smtClean="0"/>
              <a:t> scrubber to multiple PE’s</a:t>
            </a:r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764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83942" y="3124201"/>
            <a:ext cx="3607658" cy="3404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0200" y="1193802"/>
            <a:ext cx="3505200" cy="19111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concept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83536" y="857251"/>
            <a:ext cx="4326667" cy="514351"/>
          </a:xfrm>
        </p:spPr>
        <p:txBody>
          <a:bodyPr/>
          <a:lstStyle/>
          <a:p>
            <a:r>
              <a:rPr lang="en-GB" dirty="0" smtClean="0"/>
              <a:t>Traffic under normal conditions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1193802"/>
            <a:ext cx="335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under normalized conditions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takes shortest path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Upstream and downstream traffic follow traditional routing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ALL interfaces are in the GLOBAL routing table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0148" y="3286699"/>
            <a:ext cx="34815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Pre-provisioned </a:t>
            </a:r>
            <a:r>
              <a:rPr lang="en-GB" sz="16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instrumentation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Scrubber</a:t>
            </a:r>
          </a:p>
          <a:p>
            <a:pPr marL="408014" lvl="1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Separate clean and malicious traffic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</a:p>
          <a:p>
            <a:pPr marL="408014" lvl="1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Analyses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Netflow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IPFIX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statistics from the traffic flows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</a:p>
          <a:p>
            <a:pPr marL="408014" lvl="1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Actions upon traffic analysis by communication to infrastructure routers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38" y="4143509"/>
            <a:ext cx="210731" cy="2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90" y="443025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73540" y="4178262"/>
            <a:ext cx="821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9279" y="4381462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0" y="2006600"/>
            <a:ext cx="3429000" cy="3860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37" y="2275551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Phase-1: Traditional </a:t>
            </a:r>
            <a:r>
              <a:rPr lang="en-GB" dirty="0" err="1" smtClean="0"/>
              <a:t>DDoS</a:t>
            </a:r>
            <a:r>
              <a:rPr lang="en-GB" dirty="0" smtClean="0"/>
              <a:t> mitigation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4844" y="857251"/>
            <a:ext cx="3914356" cy="514351"/>
          </a:xfrm>
        </p:spPr>
        <p:txBody>
          <a:bodyPr/>
          <a:lstStyle/>
          <a:p>
            <a:r>
              <a:rPr lang="en-GB" dirty="0" smtClean="0"/>
              <a:t>Traffic under </a:t>
            </a:r>
            <a:r>
              <a:rPr lang="en-GB" dirty="0" err="1" smtClean="0"/>
              <a:t>DDoS</a:t>
            </a:r>
            <a:r>
              <a:rPr lang="en-GB" dirty="0" smtClean="0"/>
              <a:t> condition - </a:t>
            </a:r>
            <a:r>
              <a:rPr lang="en-GB" dirty="0" err="1" smtClean="0"/>
              <a:t>RTBH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2279968"/>
            <a:ext cx="3352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under </a:t>
            </a:r>
            <a:r>
              <a:rPr lang="en-GB" sz="16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condition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 detected that the traffic flow is dirty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 installs a filter upon ISP ingress router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(good and malicious) traffic is dropped at network ingress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Operationally simple method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Easy to remove filter if traffic normalizes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Simple to debug 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and troubleshoot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33600" y="4865512"/>
            <a:ext cx="953876" cy="1174045"/>
          </a:xfrm>
          <a:custGeom>
            <a:avLst/>
            <a:gdLst>
              <a:gd name="connsiteX0" fmla="*/ 0 w 953876"/>
              <a:gd name="connsiteY0" fmla="*/ 880534 h 880534"/>
              <a:gd name="connsiteX1" fmla="*/ 846667 w 953876"/>
              <a:gd name="connsiteY1" fmla="*/ 440267 h 880534"/>
              <a:gd name="connsiteX2" fmla="*/ 914400 w 953876"/>
              <a:gd name="connsiteY2" fmla="*/ 0 h 88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876" h="880534">
                <a:moveTo>
                  <a:pt x="0" y="880534"/>
                </a:moveTo>
                <a:cubicBezTo>
                  <a:pt x="347133" y="733778"/>
                  <a:pt x="694267" y="587023"/>
                  <a:pt x="846667" y="440267"/>
                </a:cubicBezTo>
                <a:cubicBezTo>
                  <a:pt x="999067" y="293511"/>
                  <a:pt x="956733" y="146755"/>
                  <a:pt x="91440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46399" y="4780513"/>
            <a:ext cx="203200" cy="232483"/>
            <a:chOff x="5130800" y="4552950"/>
            <a:chExt cx="203200" cy="17436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5130800" y="4552950"/>
              <a:ext cx="203200" cy="1604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181600" y="4552950"/>
              <a:ext cx="152400" cy="1743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3915835"/>
            <a:ext cx="210731" cy="2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52" y="4202585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209803" y="3950589"/>
            <a:ext cx="821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5541" y="4153789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410200" y="3259546"/>
            <a:ext cx="3505200" cy="32198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0200" y="1397002"/>
            <a:ext cx="3505200" cy="18287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Phase-2: </a:t>
            </a:r>
            <a:r>
              <a:rPr lang="en-GB" dirty="0" err="1" smtClean="0"/>
              <a:t>BGP</a:t>
            </a:r>
            <a:r>
              <a:rPr lang="en-GB" dirty="0" smtClean="0"/>
              <a:t> based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Traffic under </a:t>
            </a:r>
            <a:r>
              <a:rPr lang="en-GB" dirty="0" err="1" smtClean="0"/>
              <a:t>DDoS</a:t>
            </a:r>
            <a:r>
              <a:rPr lang="en-GB" dirty="0" smtClean="0"/>
              <a:t> condition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7832" y="6261053"/>
            <a:ext cx="286616" cy="364331"/>
          </a:xfrm>
        </p:spPr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1683618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under </a:t>
            </a:r>
            <a:r>
              <a:rPr lang="en-GB" sz="16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condition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is redirected to a scrubber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 separates the clean from the malicious traffic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Clean traffic is returned to original destination server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Goal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Do not drop all traffic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Collect traffic intelligence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Operational simplicity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Easy to remove redirect when traffic normalizes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42067" y="3793689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96536" y="3259546"/>
            <a:ext cx="2650067" cy="284313"/>
          </a:xfrm>
          <a:custGeom>
            <a:avLst/>
            <a:gdLst>
              <a:gd name="connsiteX0" fmla="*/ 2650067 w 2650067"/>
              <a:gd name="connsiteY0" fmla="*/ 196942 h 213235"/>
              <a:gd name="connsiteX1" fmla="*/ 1126067 w 2650067"/>
              <a:gd name="connsiteY1" fmla="*/ 196942 h 213235"/>
              <a:gd name="connsiteX2" fmla="*/ 914400 w 2650067"/>
              <a:gd name="connsiteY2" fmla="*/ 27609 h 213235"/>
              <a:gd name="connsiteX3" fmla="*/ 0 w 2650067"/>
              <a:gd name="connsiteY3" fmla="*/ 2209 h 2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067" h="213235">
                <a:moveTo>
                  <a:pt x="2650067" y="196942"/>
                </a:moveTo>
                <a:cubicBezTo>
                  <a:pt x="2032706" y="211053"/>
                  <a:pt x="1415345" y="225164"/>
                  <a:pt x="1126067" y="196942"/>
                </a:cubicBezTo>
                <a:cubicBezTo>
                  <a:pt x="836789" y="168720"/>
                  <a:pt x="1102078" y="60064"/>
                  <a:pt x="914400" y="27609"/>
                </a:cubicBezTo>
                <a:cubicBezTo>
                  <a:pt x="726722" y="-4847"/>
                  <a:pt x="363361" y="-1319"/>
                  <a:pt x="0" y="2209"/>
                </a:cubicBezTo>
              </a:path>
            </a:pathLst>
          </a:custGeom>
          <a:noFill/>
          <a:ln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3915835"/>
            <a:ext cx="210731" cy="2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52" y="4202585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09803" y="3950589"/>
            <a:ext cx="821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5541" y="4153789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5410200" y="1859646"/>
            <a:ext cx="3505200" cy="20970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3759200" y="5052935"/>
            <a:ext cx="3632200" cy="1202332"/>
          </a:xfrm>
          <a:prstGeom prst="wedgeRectCallout">
            <a:avLst>
              <a:gd name="adj1" fmla="val -64669"/>
              <a:gd name="adj2" fmla="val -6800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Normal traffic condition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197517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 PE’s peer with the RR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 PE’s exchange both Global Internet and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prefixes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 PE interfaces are non-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 is  performing doing analyses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4040" y="2514600"/>
            <a:ext cx="206760" cy="508000"/>
          </a:xfrm>
          <a:custGeom>
            <a:avLst/>
            <a:gdLst>
              <a:gd name="connsiteX0" fmla="*/ 37427 w 206760"/>
              <a:gd name="connsiteY0" fmla="*/ 381000 h 381000"/>
              <a:gd name="connsiteX1" fmla="*/ 12027 w 206760"/>
              <a:gd name="connsiteY1" fmla="*/ 152400 h 381000"/>
              <a:gd name="connsiteX2" fmla="*/ 206760 w 20676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0" h="381000">
                <a:moveTo>
                  <a:pt x="37427" y="381000"/>
                </a:moveTo>
                <a:cubicBezTo>
                  <a:pt x="10616" y="298450"/>
                  <a:pt x="-16195" y="215900"/>
                  <a:pt x="12027" y="152400"/>
                </a:cubicBezTo>
                <a:cubicBezTo>
                  <a:pt x="40249" y="88900"/>
                  <a:pt x="123504" y="44450"/>
                  <a:pt x="20676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6336" y="2743202"/>
            <a:ext cx="296705" cy="1749777"/>
          </a:xfrm>
          <a:custGeom>
            <a:avLst/>
            <a:gdLst>
              <a:gd name="connsiteX0" fmla="*/ 194734 w 296705"/>
              <a:gd name="connsiteY0" fmla="*/ 1312333 h 1312333"/>
              <a:gd name="connsiteX1" fmla="*/ 287867 w 296705"/>
              <a:gd name="connsiteY1" fmla="*/ 939800 h 1312333"/>
              <a:gd name="connsiteX2" fmla="*/ 0 w 296705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705" h="1312333">
                <a:moveTo>
                  <a:pt x="194734" y="1312333"/>
                </a:moveTo>
                <a:cubicBezTo>
                  <a:pt x="257528" y="1235427"/>
                  <a:pt x="320323" y="1158522"/>
                  <a:pt x="287867" y="939800"/>
                </a:cubicBezTo>
                <a:cubicBezTo>
                  <a:pt x="255411" y="721078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46400" y="2731912"/>
            <a:ext cx="812800" cy="869245"/>
          </a:xfrm>
          <a:custGeom>
            <a:avLst/>
            <a:gdLst>
              <a:gd name="connsiteX0" fmla="*/ 812800 w 812800"/>
              <a:gd name="connsiteY0" fmla="*/ 651934 h 651934"/>
              <a:gd name="connsiteX1" fmla="*/ 330200 w 812800"/>
              <a:gd name="connsiteY1" fmla="*/ 431800 h 651934"/>
              <a:gd name="connsiteX2" fmla="*/ 0 w 812800"/>
              <a:gd name="connsiteY2" fmla="*/ 0 h 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651934">
                <a:moveTo>
                  <a:pt x="812800" y="651934"/>
                </a:moveTo>
                <a:cubicBezTo>
                  <a:pt x="639233" y="596195"/>
                  <a:pt x="465667" y="540456"/>
                  <a:pt x="330200" y="431800"/>
                </a:cubicBezTo>
                <a:cubicBezTo>
                  <a:pt x="194733" y="323144"/>
                  <a:pt x="97366" y="161572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4" y="4095714"/>
            <a:ext cx="210731" cy="2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93" y="4382464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46144" y="4130467"/>
            <a:ext cx="821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1882" y="4333667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40396"/>
              </p:ext>
            </p:extLst>
          </p:nvPr>
        </p:nvGraphicFramePr>
        <p:xfrm>
          <a:off x="3886200" y="5255588"/>
          <a:ext cx="3344334" cy="8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7"/>
                <a:gridCol w="1672167"/>
              </a:tblGrid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Destination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Next-hop</a:t>
                      </a:r>
                      <a:endParaRPr lang="en-GB" sz="1600" dirty="0"/>
                    </a:p>
                  </a:txBody>
                  <a:tcPr marT="60960" marB="60960"/>
                </a:tc>
              </a:tr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1.1.1.1/32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2.2.2.2</a:t>
                      </a:r>
                      <a:endParaRPr lang="en-GB" sz="16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5410200" y="1803400"/>
            <a:ext cx="3505200" cy="1930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1975170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Flow is detected as dirty 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by Security analyser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Result: Server is under attack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needs to be redirected to the scrubber to mitigate the attack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4040" y="2514600"/>
            <a:ext cx="206760" cy="508000"/>
          </a:xfrm>
          <a:custGeom>
            <a:avLst/>
            <a:gdLst>
              <a:gd name="connsiteX0" fmla="*/ 37427 w 206760"/>
              <a:gd name="connsiteY0" fmla="*/ 381000 h 381000"/>
              <a:gd name="connsiteX1" fmla="*/ 12027 w 206760"/>
              <a:gd name="connsiteY1" fmla="*/ 152400 h 381000"/>
              <a:gd name="connsiteX2" fmla="*/ 206760 w 20676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0" h="381000">
                <a:moveTo>
                  <a:pt x="37427" y="381000"/>
                </a:moveTo>
                <a:cubicBezTo>
                  <a:pt x="10616" y="298450"/>
                  <a:pt x="-16195" y="215900"/>
                  <a:pt x="12027" y="152400"/>
                </a:cubicBezTo>
                <a:cubicBezTo>
                  <a:pt x="40249" y="88900"/>
                  <a:pt x="123504" y="44450"/>
                  <a:pt x="20676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6336" y="2743202"/>
            <a:ext cx="296705" cy="1749777"/>
          </a:xfrm>
          <a:custGeom>
            <a:avLst/>
            <a:gdLst>
              <a:gd name="connsiteX0" fmla="*/ 194734 w 296705"/>
              <a:gd name="connsiteY0" fmla="*/ 1312333 h 1312333"/>
              <a:gd name="connsiteX1" fmla="*/ 287867 w 296705"/>
              <a:gd name="connsiteY1" fmla="*/ 939800 h 1312333"/>
              <a:gd name="connsiteX2" fmla="*/ 0 w 296705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705" h="1312333">
                <a:moveTo>
                  <a:pt x="194734" y="1312333"/>
                </a:moveTo>
                <a:cubicBezTo>
                  <a:pt x="257528" y="1235427"/>
                  <a:pt x="320323" y="1158522"/>
                  <a:pt x="287867" y="939800"/>
                </a:cubicBezTo>
                <a:cubicBezTo>
                  <a:pt x="255411" y="721078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46400" y="2731912"/>
            <a:ext cx="812800" cy="869245"/>
          </a:xfrm>
          <a:custGeom>
            <a:avLst/>
            <a:gdLst>
              <a:gd name="connsiteX0" fmla="*/ 812800 w 812800"/>
              <a:gd name="connsiteY0" fmla="*/ 651934 h 651934"/>
              <a:gd name="connsiteX1" fmla="*/ 330200 w 812800"/>
              <a:gd name="connsiteY1" fmla="*/ 431800 h 651934"/>
              <a:gd name="connsiteX2" fmla="*/ 0 w 812800"/>
              <a:gd name="connsiteY2" fmla="*/ 0 h 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651934">
                <a:moveTo>
                  <a:pt x="812800" y="651934"/>
                </a:moveTo>
                <a:cubicBezTo>
                  <a:pt x="639233" y="596195"/>
                  <a:pt x="465667" y="540456"/>
                  <a:pt x="330200" y="431800"/>
                </a:cubicBezTo>
                <a:cubicBezTo>
                  <a:pt x="194733" y="323144"/>
                  <a:pt x="97366" y="161572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7" y="4042818"/>
            <a:ext cx="210731" cy="2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6" y="432956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323637" y="4077571"/>
            <a:ext cx="8210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analyser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9375" y="4280771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3759200" y="5052935"/>
            <a:ext cx="3632200" cy="1202332"/>
          </a:xfrm>
          <a:prstGeom prst="wedgeRectCallout">
            <a:avLst>
              <a:gd name="adj1" fmla="val -64669"/>
              <a:gd name="adj2" fmla="val -6800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27512"/>
              </p:ext>
            </p:extLst>
          </p:nvPr>
        </p:nvGraphicFramePr>
        <p:xfrm>
          <a:off x="3886200" y="5255588"/>
          <a:ext cx="3344334" cy="8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7"/>
                <a:gridCol w="1672167"/>
              </a:tblGrid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Destination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Next-hop</a:t>
                      </a:r>
                      <a:endParaRPr lang="en-GB" sz="1600" dirty="0"/>
                    </a:p>
                  </a:txBody>
                  <a:tcPr marT="60960" marB="60960"/>
                </a:tc>
              </a:tr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1.1.1.1/32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2.2.2.2</a:t>
                      </a:r>
                      <a:endParaRPr lang="en-GB" sz="16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486400" y="3851728"/>
            <a:ext cx="3505200" cy="25236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4040364"/>
            <a:ext cx="335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Route-Reflector was pre-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visioned</a:t>
            </a: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Mitigation route to 1.1.1.1/32 is injected on the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RR by the Security server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Mitigation route to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is pointing to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on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mitigation 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4040" y="2514600"/>
            <a:ext cx="206760" cy="508000"/>
          </a:xfrm>
          <a:custGeom>
            <a:avLst/>
            <a:gdLst>
              <a:gd name="connsiteX0" fmla="*/ 37427 w 206760"/>
              <a:gd name="connsiteY0" fmla="*/ 381000 h 381000"/>
              <a:gd name="connsiteX1" fmla="*/ 12027 w 206760"/>
              <a:gd name="connsiteY1" fmla="*/ 152400 h 381000"/>
              <a:gd name="connsiteX2" fmla="*/ 206760 w 20676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0" h="381000">
                <a:moveTo>
                  <a:pt x="37427" y="381000"/>
                </a:moveTo>
                <a:cubicBezTo>
                  <a:pt x="10616" y="298450"/>
                  <a:pt x="-16195" y="215900"/>
                  <a:pt x="12027" y="152400"/>
                </a:cubicBezTo>
                <a:cubicBezTo>
                  <a:pt x="40249" y="88900"/>
                  <a:pt x="123504" y="44450"/>
                  <a:pt x="20676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6336" y="2743202"/>
            <a:ext cx="296705" cy="1749777"/>
          </a:xfrm>
          <a:custGeom>
            <a:avLst/>
            <a:gdLst>
              <a:gd name="connsiteX0" fmla="*/ 194734 w 296705"/>
              <a:gd name="connsiteY0" fmla="*/ 1312333 h 1312333"/>
              <a:gd name="connsiteX1" fmla="*/ 287867 w 296705"/>
              <a:gd name="connsiteY1" fmla="*/ 939800 h 1312333"/>
              <a:gd name="connsiteX2" fmla="*/ 0 w 296705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705" h="1312333">
                <a:moveTo>
                  <a:pt x="194734" y="1312333"/>
                </a:moveTo>
                <a:cubicBezTo>
                  <a:pt x="257528" y="1235427"/>
                  <a:pt x="320323" y="1158522"/>
                  <a:pt x="287867" y="939800"/>
                </a:cubicBezTo>
                <a:cubicBezTo>
                  <a:pt x="255411" y="721078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46400" y="2731912"/>
            <a:ext cx="812800" cy="869245"/>
          </a:xfrm>
          <a:custGeom>
            <a:avLst/>
            <a:gdLst>
              <a:gd name="connsiteX0" fmla="*/ 812800 w 812800"/>
              <a:gd name="connsiteY0" fmla="*/ 651934 h 651934"/>
              <a:gd name="connsiteX1" fmla="*/ 330200 w 812800"/>
              <a:gd name="connsiteY1" fmla="*/ 431800 h 651934"/>
              <a:gd name="connsiteX2" fmla="*/ 0 w 812800"/>
              <a:gd name="connsiteY2" fmla="*/ 0 h 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651934">
                <a:moveTo>
                  <a:pt x="812800" y="651934"/>
                </a:moveTo>
                <a:cubicBezTo>
                  <a:pt x="639233" y="596195"/>
                  <a:pt x="465667" y="540456"/>
                  <a:pt x="330200" y="431800"/>
                </a:cubicBezTo>
                <a:cubicBezTo>
                  <a:pt x="194733" y="323144"/>
                  <a:pt x="97366" y="161572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12" y="418899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474705" y="4343402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75470" y="2573868"/>
            <a:ext cx="829733" cy="745067"/>
          </a:xfrm>
          <a:custGeom>
            <a:avLst/>
            <a:gdLst>
              <a:gd name="connsiteX0" fmla="*/ 0 w 829733"/>
              <a:gd name="connsiteY0" fmla="*/ 558800 h 558800"/>
              <a:gd name="connsiteX1" fmla="*/ 245533 w 829733"/>
              <a:gd name="connsiteY1" fmla="*/ 262467 h 558800"/>
              <a:gd name="connsiteX2" fmla="*/ 829733 w 829733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733" h="558800">
                <a:moveTo>
                  <a:pt x="0" y="558800"/>
                </a:moveTo>
                <a:cubicBezTo>
                  <a:pt x="53622" y="457200"/>
                  <a:pt x="107244" y="355600"/>
                  <a:pt x="245533" y="262467"/>
                </a:cubicBezTo>
                <a:cubicBezTo>
                  <a:pt x="383822" y="169334"/>
                  <a:pt x="606777" y="84667"/>
                  <a:pt x="829733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15733" y="2799644"/>
            <a:ext cx="474134" cy="1727200"/>
          </a:xfrm>
          <a:custGeom>
            <a:avLst/>
            <a:gdLst>
              <a:gd name="connsiteX0" fmla="*/ 0 w 474134"/>
              <a:gd name="connsiteY0" fmla="*/ 1295400 h 1295400"/>
              <a:gd name="connsiteX1" fmla="*/ 228600 w 474134"/>
              <a:gd name="connsiteY1" fmla="*/ 745067 h 1295400"/>
              <a:gd name="connsiteX2" fmla="*/ 474134 w 474134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4" h="1295400">
                <a:moveTo>
                  <a:pt x="0" y="1295400"/>
                </a:moveTo>
                <a:cubicBezTo>
                  <a:pt x="74789" y="1128183"/>
                  <a:pt x="149578" y="960967"/>
                  <a:pt x="228600" y="745067"/>
                </a:cubicBezTo>
                <a:cubicBezTo>
                  <a:pt x="307622" y="529167"/>
                  <a:pt x="390878" y="264583"/>
                  <a:pt x="474134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13834" y="2810935"/>
            <a:ext cx="96169" cy="677333"/>
          </a:xfrm>
          <a:custGeom>
            <a:avLst/>
            <a:gdLst>
              <a:gd name="connsiteX0" fmla="*/ 96169 w 96169"/>
              <a:gd name="connsiteY0" fmla="*/ 508000 h 508000"/>
              <a:gd name="connsiteX1" fmla="*/ 11502 w 96169"/>
              <a:gd name="connsiteY1" fmla="*/ 330200 h 508000"/>
              <a:gd name="connsiteX2" fmla="*/ 3036 w 96169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" h="508000">
                <a:moveTo>
                  <a:pt x="96169" y="508000"/>
                </a:moveTo>
                <a:cubicBezTo>
                  <a:pt x="61596" y="461433"/>
                  <a:pt x="27024" y="414867"/>
                  <a:pt x="11502" y="330200"/>
                </a:cubicBezTo>
                <a:cubicBezTo>
                  <a:pt x="-4020" y="245533"/>
                  <a:pt x="-492" y="122766"/>
                  <a:pt x="3036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5029200" y="1803400"/>
            <a:ext cx="3505200" cy="965200"/>
          </a:xfrm>
          <a:prstGeom prst="wedgeRectCallout">
            <a:avLst>
              <a:gd name="adj1" fmla="val -80300"/>
              <a:gd name="adj2" fmla="val 3293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22383"/>
              </p:ext>
            </p:extLst>
          </p:nvPr>
        </p:nvGraphicFramePr>
        <p:xfrm>
          <a:off x="5105400" y="1879945"/>
          <a:ext cx="3344334" cy="8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7"/>
                <a:gridCol w="1672167"/>
              </a:tblGrid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Destination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Next-hop</a:t>
                      </a:r>
                      <a:endParaRPr lang="en-GB" sz="1600" dirty="0"/>
                    </a:p>
                  </a:txBody>
                  <a:tcPr marT="60960" marB="60960"/>
                </a:tc>
              </a:tr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1.1.1.1/32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3.3.3.3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5486400" y="1961596"/>
            <a:ext cx="3505200" cy="2786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2600" y="5156202"/>
            <a:ext cx="1905000" cy="12837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10200" y="3595895"/>
            <a:ext cx="2971800" cy="49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2408" y="2116812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Mitigation route to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is pointing to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r>
              <a:rPr lang="en-GB" sz="1400" dirty="0" smtClean="0">
                <a:solidFill>
                  <a:srgbClr val="FFA1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 signalled to all PE’s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 PE’s receive the mitigation route from the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Mitigation RR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Each PE will now have 2 routes to reach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Which route will the PE use?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4040" y="2514600"/>
            <a:ext cx="206760" cy="508000"/>
          </a:xfrm>
          <a:custGeom>
            <a:avLst/>
            <a:gdLst>
              <a:gd name="connsiteX0" fmla="*/ 37427 w 206760"/>
              <a:gd name="connsiteY0" fmla="*/ 381000 h 381000"/>
              <a:gd name="connsiteX1" fmla="*/ 12027 w 206760"/>
              <a:gd name="connsiteY1" fmla="*/ 152400 h 381000"/>
              <a:gd name="connsiteX2" fmla="*/ 206760 w 20676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0" h="381000">
                <a:moveTo>
                  <a:pt x="37427" y="381000"/>
                </a:moveTo>
                <a:cubicBezTo>
                  <a:pt x="10616" y="298450"/>
                  <a:pt x="-16195" y="215900"/>
                  <a:pt x="12027" y="152400"/>
                </a:cubicBezTo>
                <a:cubicBezTo>
                  <a:pt x="40249" y="88900"/>
                  <a:pt x="123504" y="44450"/>
                  <a:pt x="20676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6336" y="2743202"/>
            <a:ext cx="296705" cy="1749777"/>
          </a:xfrm>
          <a:custGeom>
            <a:avLst/>
            <a:gdLst>
              <a:gd name="connsiteX0" fmla="*/ 194734 w 296705"/>
              <a:gd name="connsiteY0" fmla="*/ 1312333 h 1312333"/>
              <a:gd name="connsiteX1" fmla="*/ 287867 w 296705"/>
              <a:gd name="connsiteY1" fmla="*/ 939800 h 1312333"/>
              <a:gd name="connsiteX2" fmla="*/ 0 w 296705"/>
              <a:gd name="connsiteY2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705" h="1312333">
                <a:moveTo>
                  <a:pt x="194734" y="1312333"/>
                </a:moveTo>
                <a:cubicBezTo>
                  <a:pt x="257528" y="1235427"/>
                  <a:pt x="320323" y="1158522"/>
                  <a:pt x="287867" y="939800"/>
                </a:cubicBezTo>
                <a:cubicBezTo>
                  <a:pt x="255411" y="721078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46400" y="2731912"/>
            <a:ext cx="812800" cy="869245"/>
          </a:xfrm>
          <a:custGeom>
            <a:avLst/>
            <a:gdLst>
              <a:gd name="connsiteX0" fmla="*/ 812800 w 812800"/>
              <a:gd name="connsiteY0" fmla="*/ 651934 h 651934"/>
              <a:gd name="connsiteX1" fmla="*/ 330200 w 812800"/>
              <a:gd name="connsiteY1" fmla="*/ 431800 h 651934"/>
              <a:gd name="connsiteX2" fmla="*/ 0 w 812800"/>
              <a:gd name="connsiteY2" fmla="*/ 0 h 6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651934">
                <a:moveTo>
                  <a:pt x="812800" y="651934"/>
                </a:moveTo>
                <a:cubicBezTo>
                  <a:pt x="639233" y="596195"/>
                  <a:pt x="465667" y="540456"/>
                  <a:pt x="330200" y="431800"/>
                </a:cubicBezTo>
                <a:cubicBezTo>
                  <a:pt x="194733" y="323144"/>
                  <a:pt x="97366" y="161572"/>
                  <a:pt x="0" y="0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12" y="418899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474705" y="4343402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75470" y="2573868"/>
            <a:ext cx="829733" cy="745067"/>
          </a:xfrm>
          <a:custGeom>
            <a:avLst/>
            <a:gdLst>
              <a:gd name="connsiteX0" fmla="*/ 0 w 829733"/>
              <a:gd name="connsiteY0" fmla="*/ 558800 h 558800"/>
              <a:gd name="connsiteX1" fmla="*/ 245533 w 829733"/>
              <a:gd name="connsiteY1" fmla="*/ 262467 h 558800"/>
              <a:gd name="connsiteX2" fmla="*/ 829733 w 829733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733" h="558800">
                <a:moveTo>
                  <a:pt x="0" y="558800"/>
                </a:moveTo>
                <a:cubicBezTo>
                  <a:pt x="53622" y="457200"/>
                  <a:pt x="107244" y="355600"/>
                  <a:pt x="245533" y="262467"/>
                </a:cubicBezTo>
                <a:cubicBezTo>
                  <a:pt x="383822" y="169334"/>
                  <a:pt x="606777" y="84667"/>
                  <a:pt x="829733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15733" y="2799644"/>
            <a:ext cx="474134" cy="1727200"/>
          </a:xfrm>
          <a:custGeom>
            <a:avLst/>
            <a:gdLst>
              <a:gd name="connsiteX0" fmla="*/ 0 w 474134"/>
              <a:gd name="connsiteY0" fmla="*/ 1295400 h 1295400"/>
              <a:gd name="connsiteX1" fmla="*/ 228600 w 474134"/>
              <a:gd name="connsiteY1" fmla="*/ 745067 h 1295400"/>
              <a:gd name="connsiteX2" fmla="*/ 474134 w 474134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4" h="1295400">
                <a:moveTo>
                  <a:pt x="0" y="1295400"/>
                </a:moveTo>
                <a:cubicBezTo>
                  <a:pt x="74789" y="1128183"/>
                  <a:pt x="149578" y="960967"/>
                  <a:pt x="228600" y="745067"/>
                </a:cubicBezTo>
                <a:cubicBezTo>
                  <a:pt x="307622" y="529167"/>
                  <a:pt x="390878" y="264583"/>
                  <a:pt x="474134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13834" y="2810935"/>
            <a:ext cx="96169" cy="677333"/>
          </a:xfrm>
          <a:custGeom>
            <a:avLst/>
            <a:gdLst>
              <a:gd name="connsiteX0" fmla="*/ 96169 w 96169"/>
              <a:gd name="connsiteY0" fmla="*/ 508000 h 508000"/>
              <a:gd name="connsiteX1" fmla="*/ 11502 w 96169"/>
              <a:gd name="connsiteY1" fmla="*/ 330200 h 508000"/>
              <a:gd name="connsiteX2" fmla="*/ 3036 w 96169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" h="508000">
                <a:moveTo>
                  <a:pt x="96169" y="508000"/>
                </a:moveTo>
                <a:cubicBezTo>
                  <a:pt x="61596" y="461433"/>
                  <a:pt x="27024" y="414867"/>
                  <a:pt x="11502" y="330200"/>
                </a:cubicBezTo>
                <a:cubicBezTo>
                  <a:pt x="-4020" y="245533"/>
                  <a:pt x="-492" y="122766"/>
                  <a:pt x="3036" y="0"/>
                </a:cubicBez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4572000" y="584202"/>
            <a:ext cx="3632200" cy="1202332"/>
          </a:xfrm>
          <a:prstGeom prst="wedgeRectCallout">
            <a:avLst>
              <a:gd name="adj1" fmla="val -67000"/>
              <a:gd name="adj2" fmla="val 10850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01945"/>
              </p:ext>
            </p:extLst>
          </p:nvPr>
        </p:nvGraphicFramePr>
        <p:xfrm>
          <a:off x="4699000" y="786853"/>
          <a:ext cx="3344334" cy="8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7"/>
                <a:gridCol w="1672167"/>
              </a:tblGrid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Destination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Next-hop</a:t>
                      </a:r>
                      <a:endParaRPr lang="en-GB" sz="1600" dirty="0"/>
                    </a:p>
                  </a:txBody>
                  <a:tcPr marT="60960" marB="60960"/>
                </a:tc>
              </a:tr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1.1.1.1/32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3.3.3.3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4" name="Rectangular Callout 53"/>
          <p:cNvSpPr/>
          <p:nvPr/>
        </p:nvSpPr>
        <p:spPr>
          <a:xfrm>
            <a:off x="3759200" y="5156202"/>
            <a:ext cx="1727200" cy="1283732"/>
          </a:xfrm>
          <a:prstGeom prst="wedgeRectCallout">
            <a:avLst>
              <a:gd name="adj1" fmla="val -84299"/>
              <a:gd name="adj2" fmla="val -8294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93399"/>
              </p:ext>
            </p:extLst>
          </p:nvPr>
        </p:nvGraphicFramePr>
        <p:xfrm>
          <a:off x="3886200" y="5255585"/>
          <a:ext cx="1524000" cy="10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2.2.2.2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19464"/>
              </p:ext>
            </p:extLst>
          </p:nvPr>
        </p:nvGraphicFramePr>
        <p:xfrm>
          <a:off x="5638800" y="5314392"/>
          <a:ext cx="1620654" cy="77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27"/>
                <a:gridCol w="810327"/>
              </a:tblGrid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0000"/>
                          </a:solidFill>
                        </a:rPr>
                        <a:t>????????????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114803" y="480639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50646" y="4806395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257800" y="1786533"/>
            <a:ext cx="152400" cy="31889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8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410200" y="1397001"/>
            <a:ext cx="3581400" cy="24211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13970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Trick # 1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GB" sz="14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mitigation route will ALWAYS be preferred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, even if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Both prefix lengths are the same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prefix is shorter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Original prefix has better administrative distance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12" y="418899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474705" y="4343402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3759200" y="5156202"/>
            <a:ext cx="1727200" cy="1283732"/>
          </a:xfrm>
          <a:prstGeom prst="wedgeRectCallout">
            <a:avLst>
              <a:gd name="adj1" fmla="val -84299"/>
              <a:gd name="adj2" fmla="val -8294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27150"/>
              </p:ext>
            </p:extLst>
          </p:nvPr>
        </p:nvGraphicFramePr>
        <p:xfrm>
          <a:off x="3886200" y="5255585"/>
          <a:ext cx="1524000" cy="10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2.2.2.2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3886200" y="5840000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62600" y="5156202"/>
            <a:ext cx="1905000" cy="12837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13921"/>
              </p:ext>
            </p:extLst>
          </p:nvPr>
        </p:nvGraphicFramePr>
        <p:xfrm>
          <a:off x="5638800" y="5314392"/>
          <a:ext cx="1620654" cy="75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27"/>
                <a:gridCol w="810327"/>
              </a:tblGrid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50646" y="4749800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05409" y="5591175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endCxn id="55" idx="2"/>
          </p:cNvCxnSpPr>
          <p:nvPr/>
        </p:nvCxnSpPr>
        <p:spPr>
          <a:xfrm flipV="1">
            <a:off x="5410203" y="5837377"/>
            <a:ext cx="195209" cy="23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14803" y="480639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42067" y="3793689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09600" y="2676527"/>
            <a:ext cx="5562600" cy="830263"/>
          </a:xfrm>
        </p:spPr>
        <p:txBody>
          <a:bodyPr/>
          <a:lstStyle/>
          <a:p>
            <a:r>
              <a:rPr lang="fr-BE" dirty="0" smtClean="0"/>
              <a:t>A simple </a:t>
            </a:r>
            <a:r>
              <a:rPr lang="fr-BE" dirty="0" err="1" smtClean="0"/>
              <a:t>DDoS</a:t>
            </a:r>
            <a:r>
              <a:rPr lang="fr-BE" dirty="0" smtClean="0"/>
              <a:t> mitigation </a:t>
            </a:r>
            <a:r>
              <a:rPr lang="fr-BE" dirty="0" err="1" smtClean="0"/>
              <a:t>mechanism</a:t>
            </a:r>
            <a:r>
              <a:rPr lang="fr-BE" dirty="0" smtClean="0"/>
              <a:t> </a:t>
            </a:r>
            <a:r>
              <a:rPr lang="fr-BE" dirty="0" err="1" smtClean="0"/>
              <a:t>explained</a:t>
            </a:r>
            <a:endParaRPr lang="fr-BE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356200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Bertrand Duvivier, </a:t>
            </a:r>
            <a:r>
              <a:rPr lang="en-GB" sz="12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bduvivie@cisco.com</a:t>
            </a:r>
            <a:endParaRPr lang="en-GB" sz="12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Gunter Van de Velde, </a:t>
            </a:r>
            <a:r>
              <a:rPr lang="en-GB" sz="12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gvandeve@cisco.com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 descr="DDoS Pr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5" y="2599884"/>
            <a:ext cx="1857375" cy="22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410200" y="990602"/>
            <a:ext cx="3505200" cy="3921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1193802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mitigated traffic flows towards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(3.3.3.3)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is sending the dirty flow towards the scrubber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scrubber will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Handle and remove the dirty traffic within the original flow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Send the cleaned traffic towards the original destination (1.1.1.1 at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(2.2.2.2))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3759200" y="5396470"/>
            <a:ext cx="1727200" cy="1283732"/>
          </a:xfrm>
          <a:prstGeom prst="wedgeRectCallout">
            <a:avLst>
              <a:gd name="adj1" fmla="val -84299"/>
              <a:gd name="adj2" fmla="val -8294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21620"/>
              </p:ext>
            </p:extLst>
          </p:nvPr>
        </p:nvGraphicFramePr>
        <p:xfrm>
          <a:off x="3886200" y="5495853"/>
          <a:ext cx="1524000" cy="10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2.2.2.2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3886200" y="6080268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62600" y="5396470"/>
            <a:ext cx="1905000" cy="12837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51272"/>
              </p:ext>
            </p:extLst>
          </p:nvPr>
        </p:nvGraphicFramePr>
        <p:xfrm>
          <a:off x="5638800" y="5554660"/>
          <a:ext cx="1620654" cy="75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27"/>
                <a:gridCol w="810327"/>
              </a:tblGrid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50646" y="4953000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05409" y="5831443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endCxn id="55" idx="2"/>
          </p:cNvCxnSpPr>
          <p:nvPr/>
        </p:nvCxnSpPr>
        <p:spPr>
          <a:xfrm flipV="1">
            <a:off x="5410203" y="6077645"/>
            <a:ext cx="195209" cy="23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14803" y="500959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42067" y="3793689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188972" y="3530600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4107162" y="2514600"/>
            <a:ext cx="693438" cy="529061"/>
          </a:xfrm>
          <a:prstGeom prst="wedgeRectCallout">
            <a:avLst>
              <a:gd name="adj1" fmla="val -15462"/>
              <a:gd name="adj2" fmla="val 1289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Clean traffic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334000" y="7065"/>
            <a:ext cx="3505200" cy="51041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108664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Problem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 sends traffic to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does routing lookup for 1.1.1.1 and finds that it is directly attached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ROUTING LOOP!!!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How do we fix this?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Often this is fixed with true routing clutches:</a:t>
            </a:r>
          </a:p>
          <a:p>
            <a:pPr marL="1101778" lvl="2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Back-to-back cables</a:t>
            </a:r>
          </a:p>
          <a:p>
            <a:pPr marL="1101778" lvl="2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L2-VPN’s</a:t>
            </a:r>
            <a:endParaRPr lang="en-GB" sz="14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1101778" lvl="2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Manual tunnels</a:t>
            </a:r>
          </a:p>
          <a:p>
            <a:pPr marL="1101778" lvl="2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Etc… (all operational hard to maintain)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Better to use a new isolated dynamic routing table for the clean traffic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Pre-provision this Clean table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3759200" y="5498070"/>
            <a:ext cx="1727200" cy="1283732"/>
          </a:xfrm>
          <a:prstGeom prst="wedgeRectCallout">
            <a:avLst>
              <a:gd name="adj1" fmla="val -33142"/>
              <a:gd name="adj2" fmla="val -176855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13168"/>
              </p:ext>
            </p:extLst>
          </p:nvPr>
        </p:nvGraphicFramePr>
        <p:xfrm>
          <a:off x="3886200" y="5597453"/>
          <a:ext cx="1524000" cy="10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2.2.2.2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3886200" y="6181868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62600" y="5498070"/>
            <a:ext cx="1905000" cy="12837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99375"/>
              </p:ext>
            </p:extLst>
          </p:nvPr>
        </p:nvGraphicFramePr>
        <p:xfrm>
          <a:off x="5638800" y="5656260"/>
          <a:ext cx="1620654" cy="75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27"/>
                <a:gridCol w="810327"/>
              </a:tblGrid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50646" y="5111195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05409" y="5933043"/>
            <a:ext cx="1524000" cy="49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endCxn id="55" idx="2"/>
          </p:cNvCxnSpPr>
          <p:nvPr/>
        </p:nvCxnSpPr>
        <p:spPr>
          <a:xfrm flipV="1">
            <a:off x="5410203" y="6179245"/>
            <a:ext cx="195209" cy="23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14803" y="5148263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42067" y="3793689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188972" y="3530600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4107162" y="2514600"/>
            <a:ext cx="693438" cy="529061"/>
          </a:xfrm>
          <a:prstGeom prst="wedgeRectCallout">
            <a:avLst>
              <a:gd name="adj1" fmla="val -15462"/>
              <a:gd name="adj2" fmla="val 1289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prstClr val="white"/>
                </a:solidFill>
              </a:rPr>
              <a:t>Clean traffic</a:t>
            </a:r>
            <a:endParaRPr lang="en-GB" sz="1100" b="1" dirty="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744024" y="3510561"/>
            <a:ext cx="797499" cy="240497"/>
          </a:xfrm>
          <a:custGeom>
            <a:avLst/>
            <a:gdLst>
              <a:gd name="connsiteX0" fmla="*/ 408879 w 797499"/>
              <a:gd name="connsiteY0" fmla="*/ 15031 h 180373"/>
              <a:gd name="connsiteX1" fmla="*/ 62169 w 797499"/>
              <a:gd name="connsiteY1" fmla="*/ 15031 h 180373"/>
              <a:gd name="connsiteX2" fmla="*/ 73599 w 797499"/>
              <a:gd name="connsiteY2" fmla="*/ 171241 h 180373"/>
              <a:gd name="connsiteX3" fmla="*/ 797499 w 797499"/>
              <a:gd name="connsiteY3" fmla="*/ 148381 h 1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499" h="180373">
                <a:moveTo>
                  <a:pt x="408879" y="15031"/>
                </a:moveTo>
                <a:cubicBezTo>
                  <a:pt x="263464" y="2013"/>
                  <a:pt x="118049" y="-11004"/>
                  <a:pt x="62169" y="15031"/>
                </a:cubicBezTo>
                <a:cubicBezTo>
                  <a:pt x="6289" y="41066"/>
                  <a:pt x="-48956" y="149016"/>
                  <a:pt x="73599" y="171241"/>
                </a:cubicBezTo>
                <a:cubicBezTo>
                  <a:pt x="196154" y="193466"/>
                  <a:pt x="496826" y="170923"/>
                  <a:pt x="797499" y="148381"/>
                </a:cubicBezTo>
              </a:path>
            </a:pathLst>
          </a:custGeom>
          <a:noFill/>
          <a:ln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486400" y="926068"/>
            <a:ext cx="3505200" cy="31618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3759200" y="5498070"/>
            <a:ext cx="1727200" cy="1283732"/>
          </a:xfrm>
          <a:prstGeom prst="wedgeRectCallout">
            <a:avLst>
              <a:gd name="adj1" fmla="val -33142"/>
              <a:gd name="adj2" fmla="val -176855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99350"/>
              </p:ext>
            </p:extLst>
          </p:nvPr>
        </p:nvGraphicFramePr>
        <p:xfrm>
          <a:off x="3886200" y="5597453"/>
          <a:ext cx="1524000" cy="10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2.2.2.2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5562600" y="5498070"/>
            <a:ext cx="2514600" cy="13599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17139"/>
              </p:ext>
            </p:extLst>
          </p:nvPr>
        </p:nvGraphicFramePr>
        <p:xfrm>
          <a:off x="5638800" y="5647488"/>
          <a:ext cx="2362200" cy="115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787400"/>
                <a:gridCol w="7874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VPN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Global</a:t>
                      </a:r>
                      <a:endParaRPr lang="en-GB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2.2.2.2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Clean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50646" y="5091668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3" y="5148263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42067" y="3793689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0" y="35686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15025" y="3334418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188972" y="3530600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86400" y="1092202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clean traffic will be injected upon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on an interface member of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will now do a routing destination lookup for 1.1.1.1 in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matching routing table entry is pointing towards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at 2.2.2.2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The clean flow, which is 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now part of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 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 sent towards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reachable at 2.2.2.2</a:t>
            </a:r>
          </a:p>
        </p:txBody>
      </p:sp>
      <p:sp>
        <p:nvSpPr>
          <p:cNvPr id="28" name="Oval 27"/>
          <p:cNvSpPr/>
          <p:nvPr/>
        </p:nvSpPr>
        <p:spPr>
          <a:xfrm>
            <a:off x="5562600" y="6375400"/>
            <a:ext cx="2514600" cy="406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743200" y="3416992"/>
            <a:ext cx="1016000" cy="75549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91000" y="3530600"/>
            <a:ext cx="762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81000" y="6680200"/>
            <a:ext cx="762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3" y="652902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8677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5943603" y="1164178"/>
            <a:ext cx="3047999" cy="25748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58" y="4736624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342952" y="4000803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056952" y="3676245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05" y="2500219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7384" y="6493669"/>
            <a:ext cx="286616" cy="364331"/>
          </a:xfrm>
        </p:spPr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152" y="349706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552" y="48248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152" y="3714853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14" y="3272700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2" y="3482893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300619" y="3877947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48" y="6311334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0152" y="6341866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038" y="3026134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014" y="322933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8814" y="471626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355" y="3598664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44774" y="3903466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8814" y="329386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152" y="349706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6552" y="495752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370219" y="4064953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8152" y="3839926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43177" y="360568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17124" y="3801864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71352" y="3688256"/>
            <a:ext cx="1016000" cy="75549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110283" y="3514328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00772" y="3668495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00201" y="1598090"/>
            <a:ext cx="2514600" cy="13599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74170"/>
              </p:ext>
            </p:extLst>
          </p:nvPr>
        </p:nvGraphicFramePr>
        <p:xfrm>
          <a:off x="3376401" y="1747508"/>
          <a:ext cx="2362200" cy="115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787400"/>
                <a:gridCol w="7874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VPN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Global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solidFill>
                            <a:srgbClr val="00B050"/>
                          </a:solidFill>
                        </a:rPr>
                        <a:t>CE1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Clean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88247" y="1191688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00201" y="2475420"/>
            <a:ext cx="2514600" cy="406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312624"/>
            <a:ext cx="3095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receives the clean flow within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does a destination address routing lookup in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 matching route is found in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Flow is forwarded towards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CE1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onwards to Server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42578" y="4673361"/>
            <a:ext cx="45490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HOLD on a minute!</a:t>
            </a: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does </a:t>
            </a:r>
            <a:r>
              <a:rPr lang="en-GB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not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have </a:t>
            </a:r>
            <a:r>
              <a:rPr lang="en-GB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any interface 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part 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of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</a:t>
            </a: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 interfaces 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are </a:t>
            </a: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global interfaces</a:t>
            </a: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so how did that clean route for 1.1.1.1 get into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clean?</a:t>
            </a: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43400" y="3835400"/>
            <a:ext cx="762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08078" y="4961719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562600" y="2821741"/>
            <a:ext cx="3429448" cy="40616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58" y="4736624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342952" y="4000803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056952" y="3676245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05" y="2500219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Server is under </a:t>
            </a:r>
            <a:r>
              <a:rPr lang="en-GB" dirty="0" err="1" smtClean="0"/>
              <a:t>DDoS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7384" y="6493669"/>
            <a:ext cx="286616" cy="364331"/>
          </a:xfrm>
        </p:spPr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152" y="349706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552" y="48248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152" y="3714853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14" y="3272700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2" y="3482893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300619" y="3877947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48" y="6311334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0152" y="6341866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038" y="3026134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014" y="322933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8814" y="471626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355" y="3598664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44774" y="3903466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8814" y="329386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152" y="349706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6552" y="4957526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1150778" y="1598090"/>
            <a:ext cx="2049622" cy="1428044"/>
          </a:xfrm>
          <a:prstGeom prst="wedgeRectCallout">
            <a:avLst>
              <a:gd name="adj1" fmla="val 31839"/>
              <a:gd name="adj2" fmla="val 7088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95446"/>
              </p:ext>
            </p:extLst>
          </p:nvPr>
        </p:nvGraphicFramePr>
        <p:xfrm>
          <a:off x="1277778" y="1701801"/>
          <a:ext cx="1770222" cy="1400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70"/>
                <a:gridCol w="476278"/>
                <a:gridCol w="590074"/>
              </a:tblGrid>
              <a:tr h="4064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VPN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33227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1.1.1.1/32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CE1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Global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</a:rPr>
                        <a:t>Global</a:t>
                      </a:r>
                      <a:endParaRPr lang="en-GB" sz="9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1.1.1.1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solidFill>
                            <a:srgbClr val="00B050"/>
                          </a:solidFill>
                        </a:rPr>
                        <a:t>CE1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clean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506381" y="1248283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370219" y="4064953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8152" y="3839926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43177" y="360568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17124" y="3801864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71352" y="3688256"/>
            <a:ext cx="1016000" cy="75549"/>
          </a:xfrm>
          <a:prstGeom prst="straightConnector1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110283" y="3514328"/>
            <a:ext cx="350538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00772" y="3668495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62599" y="2720141"/>
            <a:ext cx="342900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Trick # </a:t>
            </a: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Copy the locally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inserted route directly into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table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Neighbour details are inherited from the global table (i.e.)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Outgoing interface</a:t>
            </a:r>
          </a:p>
          <a:p>
            <a:pPr marL="693764" lvl="1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Next-hop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Interface pointing towards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CE1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is NOT </a:t>
            </a:r>
            <a:r>
              <a:rPr lang="en-GB" sz="1400" b="1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aware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This </a:t>
            </a:r>
            <a:r>
              <a:rPr lang="en-GB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clean distributed as normal </a:t>
            </a:r>
            <a:r>
              <a:rPr lang="en-GB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New 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CLI command to do that</a:t>
            </a:r>
          </a:p>
          <a:p>
            <a:pPr marL="408014" lvl="1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import from default-</a:t>
            </a:r>
            <a:r>
              <a:rPr lang="en-US" sz="9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vrf</a:t>
            </a:r>
            <a:r>
              <a:rPr lang="en-US" sz="9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route-policy </a:t>
            </a:r>
            <a:r>
              <a:rPr lang="en-US" sz="9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US" sz="9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advertise-as-</a:t>
            </a:r>
            <a:r>
              <a:rPr lang="en-US" sz="9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US" sz="9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990600" y="2240477"/>
            <a:ext cx="262972" cy="570016"/>
          </a:xfrm>
          <a:custGeom>
            <a:avLst/>
            <a:gdLst>
              <a:gd name="connsiteX0" fmla="*/ 262972 w 262972"/>
              <a:gd name="connsiteY0" fmla="*/ 0 h 427512"/>
              <a:gd name="connsiteX1" fmla="*/ 37341 w 262972"/>
              <a:gd name="connsiteY1" fmla="*/ 77190 h 427512"/>
              <a:gd name="connsiteX2" fmla="*/ 19528 w 262972"/>
              <a:gd name="connsiteY2" fmla="*/ 326572 h 427512"/>
              <a:gd name="connsiteX3" fmla="*/ 233284 w 262972"/>
              <a:gd name="connsiteY3" fmla="*/ 427512 h 4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72" h="427512">
                <a:moveTo>
                  <a:pt x="262972" y="0"/>
                </a:moveTo>
                <a:cubicBezTo>
                  <a:pt x="170443" y="11380"/>
                  <a:pt x="77915" y="22761"/>
                  <a:pt x="37341" y="77190"/>
                </a:cubicBezTo>
                <a:cubicBezTo>
                  <a:pt x="-3233" y="131619"/>
                  <a:pt x="-13129" y="268185"/>
                  <a:pt x="19528" y="326572"/>
                </a:cubicBezTo>
                <a:cubicBezTo>
                  <a:pt x="52185" y="384959"/>
                  <a:pt x="142734" y="406235"/>
                  <a:pt x="233284" y="427512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00201" y="1598090"/>
            <a:ext cx="2514600" cy="13599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00452"/>
              </p:ext>
            </p:extLst>
          </p:nvPr>
        </p:nvGraphicFramePr>
        <p:xfrm>
          <a:off x="3376401" y="1747508"/>
          <a:ext cx="2362200" cy="115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787400"/>
                <a:gridCol w="787400"/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Destination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Next-hop</a:t>
                      </a:r>
                      <a:endParaRPr lang="en-GB" sz="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VPN</a:t>
                      </a:r>
                      <a:endParaRPr lang="en-GB" sz="900" dirty="0"/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3.3.3.3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FFC000"/>
                          </a:solidFill>
                        </a:rPr>
                        <a:t>Global</a:t>
                      </a:r>
                      <a:endParaRPr lang="en-GB" sz="900" dirty="0">
                        <a:solidFill>
                          <a:srgbClr val="FFC000"/>
                        </a:solidFill>
                      </a:endParaRPr>
                    </a:p>
                  </a:txBody>
                  <a:tcPr marT="60960" marB="60960"/>
                </a:tc>
              </a:tr>
              <a:tr h="378104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1.1.1.1/32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solidFill>
                            <a:srgbClr val="00B050"/>
                          </a:solidFill>
                        </a:rPr>
                        <a:t>CE1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rgbClr val="00B050"/>
                          </a:solidFill>
                        </a:rPr>
                        <a:t>Clean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588247" y="1191688"/>
            <a:ext cx="131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Routing Table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300201" y="2475420"/>
            <a:ext cx="2514600" cy="406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355" y="2810495"/>
            <a:ext cx="328849" cy="7132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343400" y="3835400"/>
            <a:ext cx="762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2454" y="495300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5562600" y="2821743"/>
            <a:ext cx="3429448" cy="1997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6" y="4465360"/>
            <a:ext cx="1364388" cy="181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114800" y="3729539"/>
            <a:ext cx="533400" cy="426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1828800" y="3404981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3" y="2228955"/>
            <a:ext cx="2359499" cy="31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back to traditional traffic flow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DDoS</a:t>
            </a:r>
            <a:r>
              <a:rPr lang="en-GB" dirty="0" smtClean="0"/>
              <a:t> attack has ended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5801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53625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43589"/>
            <a:ext cx="378972" cy="35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2" y="3001436"/>
            <a:ext cx="549274" cy="7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1629"/>
            <a:ext cx="558800" cy="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072467" y="3606683"/>
            <a:ext cx="533400" cy="4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94" y="6040070"/>
            <a:ext cx="366713" cy="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6070602"/>
            <a:ext cx="10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users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085824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Remove the routing entry on the Mitigation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No more route is remaining on the </a:t>
            </a: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Mitigation RR</a:t>
            </a:r>
          </a:p>
          <a:p>
            <a:pPr marL="285750" indent="-285750" defTabSz="81602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Traffic flows normally again</a:t>
            </a:r>
            <a:endParaRPr lang="en-GB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9438" y="2754870"/>
            <a:ext cx="59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Server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862" y="29580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Scrubber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0662" y="44450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ISP</a:t>
            </a:r>
            <a:endParaRPr lang="en-GB" sz="12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7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7762" y="1961595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Internet and </a:t>
            </a: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8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" name="Picture 79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3" y="3327400"/>
            <a:ext cx="110067" cy="17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416622" y="3632202"/>
            <a:ext cx="564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1.1.1.1/32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0662" y="30226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2.2.2.2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322580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3.3.3.3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6862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4.4.4.4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1662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12" y="4188998"/>
            <a:ext cx="181813" cy="2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474705" y="4343402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Security server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38" y="2223586"/>
            <a:ext cx="398463" cy="5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07062" y="196159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Route-Reflector</a:t>
            </a:r>
            <a:endParaRPr lang="en-GB" sz="8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0503" y="2552662"/>
            <a:ext cx="4363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5.5.5.5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4724400" y="1180431"/>
            <a:ext cx="3556000" cy="1202332"/>
          </a:xfrm>
          <a:prstGeom prst="wedgeRectCallout">
            <a:avLst>
              <a:gd name="adj1" fmla="val -73068"/>
              <a:gd name="adj2" fmla="val 5493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88401"/>
              </p:ext>
            </p:extLst>
          </p:nvPr>
        </p:nvGraphicFramePr>
        <p:xfrm>
          <a:off x="4819770" y="1350976"/>
          <a:ext cx="3344334" cy="8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7"/>
                <a:gridCol w="1672167"/>
              </a:tblGrid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Destination</a:t>
                      </a:r>
                      <a:endParaRPr lang="en-GB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Next-hop</a:t>
                      </a:r>
                      <a:endParaRPr lang="en-GB" sz="1600" dirty="0"/>
                    </a:p>
                  </a:txBody>
                  <a:tcPr marT="60960" marB="60960"/>
                </a:tc>
              </a:tr>
              <a:tr h="41816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1.1.1.1/32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3"/>
                          </a:solidFill>
                        </a:rPr>
                        <a:t>3.3.3.3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3" name="Freeform 42"/>
          <p:cNvSpPr/>
          <p:nvPr/>
        </p:nvSpPr>
        <p:spPr>
          <a:xfrm>
            <a:off x="2164936" y="3824733"/>
            <a:ext cx="2421466" cy="2245867"/>
          </a:xfrm>
          <a:custGeom>
            <a:avLst/>
            <a:gdLst>
              <a:gd name="connsiteX0" fmla="*/ 0 w 2421466"/>
              <a:gd name="connsiteY0" fmla="*/ 1684400 h 1684400"/>
              <a:gd name="connsiteX1" fmla="*/ 880533 w 2421466"/>
              <a:gd name="connsiteY1" fmla="*/ 1057866 h 1684400"/>
              <a:gd name="connsiteX2" fmla="*/ 812800 w 2421466"/>
              <a:gd name="connsiteY2" fmla="*/ 389000 h 1684400"/>
              <a:gd name="connsiteX3" fmla="*/ 1820333 w 2421466"/>
              <a:gd name="connsiteY3" fmla="*/ 50333 h 1684400"/>
              <a:gd name="connsiteX4" fmla="*/ 2421466 w 2421466"/>
              <a:gd name="connsiteY4" fmla="*/ 8000 h 16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466" h="1684400">
                <a:moveTo>
                  <a:pt x="0" y="1684400"/>
                </a:moveTo>
                <a:cubicBezTo>
                  <a:pt x="372533" y="1479083"/>
                  <a:pt x="745066" y="1273766"/>
                  <a:pt x="880533" y="1057866"/>
                </a:cubicBezTo>
                <a:cubicBezTo>
                  <a:pt x="1016000" y="841966"/>
                  <a:pt x="656167" y="556922"/>
                  <a:pt x="812800" y="389000"/>
                </a:cubicBezTo>
                <a:cubicBezTo>
                  <a:pt x="969433" y="221078"/>
                  <a:pt x="1552222" y="113833"/>
                  <a:pt x="1820333" y="50333"/>
                </a:cubicBezTo>
                <a:cubicBezTo>
                  <a:pt x="2088444" y="-13167"/>
                  <a:pt x="2254955" y="-2584"/>
                  <a:pt x="2421466" y="800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913467" y="3157832"/>
            <a:ext cx="1116812" cy="2926881"/>
          </a:xfrm>
          <a:custGeom>
            <a:avLst/>
            <a:gdLst>
              <a:gd name="connsiteX0" fmla="*/ 237066 w 1116812"/>
              <a:gd name="connsiteY0" fmla="*/ 2195161 h 2195161"/>
              <a:gd name="connsiteX1" fmla="*/ 1109133 w 1116812"/>
              <a:gd name="connsiteY1" fmla="*/ 1560161 h 2195161"/>
              <a:gd name="connsiteX2" fmla="*/ 626533 w 1116812"/>
              <a:gd name="connsiteY2" fmla="*/ 247828 h 2195161"/>
              <a:gd name="connsiteX3" fmla="*/ 0 w 1116812"/>
              <a:gd name="connsiteY3" fmla="*/ 2295 h 219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812" h="2195161">
                <a:moveTo>
                  <a:pt x="237066" y="2195161"/>
                </a:moveTo>
                <a:cubicBezTo>
                  <a:pt x="640644" y="2039939"/>
                  <a:pt x="1044222" y="1884717"/>
                  <a:pt x="1109133" y="1560161"/>
                </a:cubicBezTo>
                <a:cubicBezTo>
                  <a:pt x="1174044" y="1235605"/>
                  <a:pt x="811388" y="507472"/>
                  <a:pt x="626533" y="247828"/>
                </a:cubicBezTo>
                <a:cubicBezTo>
                  <a:pt x="441678" y="-11816"/>
                  <a:pt x="220839" y="-4761"/>
                  <a:pt x="0" y="22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896536" y="3144689"/>
            <a:ext cx="2650067" cy="284313"/>
          </a:xfrm>
          <a:custGeom>
            <a:avLst/>
            <a:gdLst>
              <a:gd name="connsiteX0" fmla="*/ 2650067 w 2650067"/>
              <a:gd name="connsiteY0" fmla="*/ 196942 h 213235"/>
              <a:gd name="connsiteX1" fmla="*/ 1126067 w 2650067"/>
              <a:gd name="connsiteY1" fmla="*/ 196942 h 213235"/>
              <a:gd name="connsiteX2" fmla="*/ 914400 w 2650067"/>
              <a:gd name="connsiteY2" fmla="*/ 27609 h 213235"/>
              <a:gd name="connsiteX3" fmla="*/ 0 w 2650067"/>
              <a:gd name="connsiteY3" fmla="*/ 2209 h 2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067" h="213235">
                <a:moveTo>
                  <a:pt x="2650067" y="196942"/>
                </a:moveTo>
                <a:cubicBezTo>
                  <a:pt x="2032706" y="211053"/>
                  <a:pt x="1415345" y="225164"/>
                  <a:pt x="1126067" y="196942"/>
                </a:cubicBezTo>
                <a:cubicBezTo>
                  <a:pt x="836789" y="168720"/>
                  <a:pt x="1102078" y="60064"/>
                  <a:pt x="914400" y="27609"/>
                </a:cubicBezTo>
                <a:cubicBezTo>
                  <a:pt x="726722" y="-4847"/>
                  <a:pt x="363361" y="-1319"/>
                  <a:pt x="0" y="2209"/>
                </a:cubicBezTo>
              </a:path>
            </a:pathLst>
          </a:custGeom>
          <a:noFill/>
          <a:ln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14800" y="3530600"/>
            <a:ext cx="762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48896" y="4686262"/>
            <a:ext cx="320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7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PE1</a:t>
            </a:r>
            <a:endParaRPr lang="en-GB" sz="7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51400" y="1961595"/>
            <a:ext cx="1011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53200" y="1961595"/>
            <a:ext cx="1011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Why</a:t>
            </a:r>
            <a:r>
              <a:rPr lang="fr-FR" sz="2400" dirty="0" smtClean="0"/>
              <a:t> </a:t>
            </a:r>
            <a:r>
              <a:rPr lang="fr-FR" sz="2400" dirty="0" err="1" smtClean="0"/>
              <a:t>injecting</a:t>
            </a:r>
            <a:r>
              <a:rPr lang="fr-FR" sz="2400" dirty="0" smtClean="0"/>
              <a:t> </a:t>
            </a:r>
            <a:r>
              <a:rPr lang="fr-FR" sz="2400" dirty="0" err="1" smtClean="0"/>
              <a:t>DDoS</a:t>
            </a:r>
            <a:r>
              <a:rPr lang="fr-FR" sz="2400" dirty="0" smtClean="0"/>
              <a:t> in </a:t>
            </a:r>
            <a:r>
              <a:rPr lang="fr-FR" sz="2400" dirty="0" err="1" smtClean="0"/>
              <a:t>separate</a:t>
            </a:r>
            <a:r>
              <a:rPr lang="fr-FR" sz="2400" dirty="0" smtClean="0"/>
              <a:t> </a:t>
            </a:r>
            <a:r>
              <a:rPr lang="fr-FR" sz="2400" dirty="0" err="1" smtClean="0"/>
              <a:t>BGP</a:t>
            </a:r>
            <a:r>
              <a:rPr lang="fr-FR" sz="2400" dirty="0" smtClean="0"/>
              <a:t> instance ?</a:t>
            </a:r>
            <a:endParaRPr lang="en-US" sz="24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498602"/>
            <a:ext cx="7162800" cy="47482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Solution support redirection of </a:t>
            </a:r>
            <a:r>
              <a:rPr lang="en-US" dirty="0" err="1" smtClean="0"/>
              <a:t>BGP</a:t>
            </a:r>
            <a:r>
              <a:rPr lang="en-US" dirty="0" smtClean="0"/>
              <a:t> less/more specific prefixes or local originated prefixes (static route, redistributed route)</a:t>
            </a:r>
          </a:p>
          <a:p>
            <a:pPr>
              <a:buFont typeface="Wingdings" pitchFamily="2" charset="2"/>
              <a:buChar char="§"/>
            </a:pPr>
            <a:r>
              <a:rPr lang="fr-FR" dirty="0" err="1" smtClean="0"/>
              <a:t>Indepenant</a:t>
            </a:r>
            <a:r>
              <a:rPr lang="fr-FR" dirty="0" smtClean="0"/>
              <a:t> Inter-Domain control plane and </a:t>
            </a:r>
            <a:r>
              <a:rPr lang="fr-FR" dirty="0" err="1" smtClean="0"/>
              <a:t>DDoS</a:t>
            </a:r>
            <a:r>
              <a:rPr lang="fr-FR" dirty="0" smtClean="0"/>
              <a:t> plane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withdraw</a:t>
            </a:r>
            <a:r>
              <a:rPr lang="fr-FR" dirty="0" smtClean="0"/>
              <a:t> and </a:t>
            </a:r>
            <a:r>
              <a:rPr lang="fr-FR" dirty="0" err="1" smtClean="0"/>
              <a:t>re</a:t>
            </a:r>
            <a:r>
              <a:rPr lang="fr-FR" dirty="0" smtClean="0"/>
              <a:t>-signal Inter-Domain </a:t>
            </a:r>
            <a:r>
              <a:rPr lang="fr-FR" dirty="0" err="1" smtClean="0"/>
              <a:t>prefixes</a:t>
            </a:r>
            <a:r>
              <a:rPr lang="fr-FR" dirty="0" smtClean="0"/>
              <a:t>, </a:t>
            </a:r>
            <a:r>
              <a:rPr lang="fr-FR" dirty="0" err="1" smtClean="0"/>
              <a:t>keep</a:t>
            </a:r>
            <a:r>
              <a:rPr lang="fr-FR" dirty="0" smtClean="0"/>
              <a:t> internet route intacts in control plane.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troubleshoot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310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417" y="944730"/>
            <a:ext cx="5160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Any Questions?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60" y="2096856"/>
            <a:ext cx="63722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57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Technical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5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066292" y="4589112"/>
            <a:ext cx="8077200" cy="1989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8871" y="1340768"/>
            <a:ext cx="8077200" cy="137703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2717800"/>
            <a:ext cx="8077200" cy="187131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5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DDoS</a:t>
            </a:r>
            <a:r>
              <a:rPr lang="en-GB" dirty="0" smtClean="0"/>
              <a:t> Mitigation Adoption Cycle</a:t>
            </a:r>
          </a:p>
        </p:txBody>
      </p:sp>
      <p:sp>
        <p:nvSpPr>
          <p:cNvPr id="5132" name="Content Placeholder 2"/>
          <p:cNvSpPr>
            <a:spLocks noGrp="1"/>
          </p:cNvSpPr>
          <p:nvPr>
            <p:ph idx="1"/>
          </p:nvPr>
        </p:nvSpPr>
        <p:spPr>
          <a:xfrm>
            <a:off x="1474788" y="1739902"/>
            <a:ext cx="6754812" cy="4965700"/>
          </a:xfrm>
        </p:spPr>
        <p:txBody>
          <a:bodyPr/>
          <a:lstStyle/>
          <a:p>
            <a:r>
              <a:rPr lang="en-GB" sz="1400" dirty="0" smtClean="0"/>
              <a:t>Phase III </a:t>
            </a:r>
          </a:p>
          <a:p>
            <a:pPr lvl="1"/>
            <a:r>
              <a:rPr lang="en-GB" sz="1100" dirty="0" smtClean="0"/>
              <a:t>Dynamic application aware redirection and traffic handling</a:t>
            </a:r>
          </a:p>
          <a:p>
            <a:pPr lvl="1"/>
            <a:endParaRPr lang="en-GB" sz="1100" dirty="0" smtClean="0"/>
          </a:p>
          <a:p>
            <a:pPr lvl="1"/>
            <a:endParaRPr lang="en-GB" sz="1100" dirty="0" smtClean="0"/>
          </a:p>
          <a:p>
            <a:r>
              <a:rPr lang="en-GB" sz="1400" dirty="0" smtClean="0"/>
              <a:t>Phase II</a:t>
            </a:r>
          </a:p>
          <a:p>
            <a:pPr lvl="1"/>
            <a:r>
              <a:rPr lang="en-GB" sz="1200" dirty="0" smtClean="0"/>
              <a:t>Malicious traffic mitigation</a:t>
            </a:r>
          </a:p>
          <a:p>
            <a:pPr lvl="1"/>
            <a:r>
              <a:rPr lang="en-GB" sz="1200" dirty="0" smtClean="0"/>
              <a:t>Cleaning of Malicious traffic</a:t>
            </a:r>
          </a:p>
          <a:p>
            <a:pPr lvl="1"/>
            <a:r>
              <a:rPr lang="en-GB" sz="1200" dirty="0" smtClean="0"/>
              <a:t>Dirty and clean traffic handling</a:t>
            </a:r>
          </a:p>
          <a:p>
            <a:pPr lvl="1"/>
            <a:r>
              <a:rPr lang="en-GB" sz="1200" dirty="0" smtClean="0"/>
              <a:t>Usage of Multi-instance </a:t>
            </a:r>
            <a:r>
              <a:rPr lang="en-GB" sz="1200" dirty="0" err="1" smtClean="0"/>
              <a:t>BGP</a:t>
            </a:r>
            <a:endParaRPr lang="en-GB" sz="1200" dirty="0" smtClean="0"/>
          </a:p>
          <a:p>
            <a:pPr lvl="1"/>
            <a:endParaRPr lang="en-GB" sz="1200" dirty="0"/>
          </a:p>
          <a:p>
            <a:pPr lvl="1"/>
            <a:endParaRPr lang="en-GB" sz="1200" dirty="0" smtClean="0"/>
          </a:p>
          <a:p>
            <a:r>
              <a:rPr lang="en-GB" sz="1400" dirty="0" smtClean="0"/>
              <a:t>Phase I</a:t>
            </a:r>
          </a:p>
          <a:p>
            <a:pPr lvl="1"/>
            <a:r>
              <a:rPr lang="en-GB" sz="1200" dirty="0" smtClean="0"/>
              <a:t>ACL</a:t>
            </a:r>
          </a:p>
          <a:p>
            <a:pPr lvl="1"/>
            <a:r>
              <a:rPr lang="en-GB" sz="1200" dirty="0" err="1" smtClean="0"/>
              <a:t>RTBH</a:t>
            </a:r>
            <a:endParaRPr lang="en-GB" sz="1200" dirty="0" smtClean="0"/>
          </a:p>
          <a:p>
            <a:pPr lvl="1"/>
            <a:r>
              <a:rPr lang="en-GB" sz="1200" dirty="0" err="1" smtClean="0"/>
              <a:t>PBR</a:t>
            </a:r>
            <a:endParaRPr lang="en-GB" sz="1200" dirty="0" smtClean="0"/>
          </a:p>
          <a:p>
            <a:pPr lvl="1"/>
            <a:r>
              <a:rPr lang="en-GB" sz="1200" dirty="0" err="1" smtClean="0"/>
              <a:t>uRPF</a:t>
            </a:r>
            <a:endParaRPr lang="en-GB" sz="1200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7236296" y="1506488"/>
            <a:ext cx="900100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6804248" y="3025648"/>
            <a:ext cx="1764196" cy="1216152"/>
          </a:xfrm>
          <a:prstGeom prst="trapezoid">
            <a:avLst>
              <a:gd name="adj" fmla="val 36748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363816" y="5057648"/>
            <a:ext cx="2672680" cy="1216152"/>
          </a:xfrm>
          <a:prstGeom prst="trapezoid">
            <a:avLst>
              <a:gd name="adj" fmla="val 36748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3" y="2717800"/>
            <a:ext cx="778192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559854" y="5208827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/>
                <a:solidFill>
                  <a:srgbClr val="00B9E4"/>
                </a:solidFill>
                <a:effectLst>
                  <a:outerShdw blurRad="19685" dist="12700" dir="5400000" algn="tl" rotWithShape="0">
                    <a:srgbClr val="00B9E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88701" y="3169666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/>
                <a:solidFill>
                  <a:srgbClr val="00B9E4"/>
                </a:solidFill>
                <a:effectLst>
                  <a:outerShdw blurRad="19685" dist="12700" dir="5400000" algn="tl" rotWithShape="0">
                    <a:srgbClr val="00B9E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88700" y="1592798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/>
                <a:solidFill>
                  <a:srgbClr val="00B9E4"/>
                </a:solidFill>
                <a:effectLst>
                  <a:outerShdw blurRad="19685" dist="12700" dir="5400000" algn="tl" rotWithShape="0">
                    <a:srgbClr val="00B9E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219203" y="4589112"/>
            <a:ext cx="778192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1624" y="1540147"/>
            <a:ext cx="3420379" cy="36710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 (1)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50185" y="1540149"/>
            <a:ext cx="3403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router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99 instance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ddos</a:t>
            </a:r>
            <a:endParaRPr lang="en-GB" sz="16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router-id 3.3.3.3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read-only      </a:t>
            </a:r>
            <a:endParaRPr lang="en-GB" sz="16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install diversion</a:t>
            </a:r>
            <a:endParaRPr lang="en-GB" sz="16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address-family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ipv4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unicast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!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router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99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router-id 2.2.2.2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address-family </a:t>
            </a:r>
            <a:r>
              <a:rPr lang="en-US" sz="16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ipv4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unicast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89122" y="944727"/>
            <a:ext cx="3615444" cy="1044116"/>
          </a:xfrm>
          <a:prstGeom prst="wedgeRoundRectCallout">
            <a:avLst>
              <a:gd name="adj1" fmla="val -74805"/>
              <a:gd name="adj2" fmla="val 53484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2209800"/>
            <a:ext cx="3886200" cy="1320800"/>
          </a:xfrm>
          <a:prstGeom prst="wedgeRoundRectCallout">
            <a:avLst>
              <a:gd name="adj1" fmla="val -92218"/>
              <a:gd name="adj2" fmla="val -23790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48202" y="4647309"/>
            <a:ext cx="4338863" cy="1292663"/>
          </a:xfrm>
          <a:prstGeom prst="wedgeRoundRectCallout">
            <a:avLst>
              <a:gd name="adj1" fmla="val -87358"/>
              <a:gd name="adj2" fmla="val -191284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6986" y="1241080"/>
            <a:ext cx="305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Creation of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345" y="2480351"/>
            <a:ext cx="359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Allows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config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of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2th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IPv4</a:t>
            </a:r>
            <a:r>
              <a:rPr lang="en-GB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or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IPv6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instance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Suppresses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Update Generation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2" y="4851402"/>
            <a:ext cx="433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Triggers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BGP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instance to install diversion path to RIB, so that the paths are pushed down to FIB</a:t>
            </a:r>
          </a:p>
        </p:txBody>
      </p:sp>
    </p:spTree>
    <p:extLst>
      <p:ext uri="{BB962C8B-B14F-4D97-AF65-F5344CB8AC3E}">
        <p14:creationId xmlns:p14="http://schemas.microsoft.com/office/powerpoint/2010/main" val="354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6707" y="1343213"/>
            <a:ext cx="6723740" cy="7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628" y="2230989"/>
            <a:ext cx="6723740" cy="4180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028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 (2)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5098" y="2266995"/>
            <a:ext cx="46237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vrf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clean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address-family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ipv4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unicast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import from default-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vrf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route-policy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advertise-as-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1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export route-target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  111:1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!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address-family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ipv6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unicast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import from default-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vrf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route-policy </a:t>
            </a:r>
            <a:r>
              <a:rPr lang="en-US" sz="14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ddos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advertise-as-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vpn</a:t>
            </a:r>
            <a:endParaRPr lang="en-GB" sz="14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export route-target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  111:1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  !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267" y="1491174"/>
            <a:ext cx="3885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Importing the global route’s in the clean </a:t>
            </a:r>
            <a:r>
              <a:rPr lang="en-GB" sz="16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VRF</a:t>
            </a:r>
            <a:endParaRPr lang="en-GB" sz="16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“show” commands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2"/>
            <a:ext cx="6248400" cy="388945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CPU0:hydra-prp-A#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route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Codes: C - connected, S - static, R - RIP, B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(&gt;) - Diversion path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D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EX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external, O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IA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inter area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NSSA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NSSA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2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2, E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EGP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ISIS,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level-1,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level-2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inter area,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summary null, * - candidate default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U - per-user static route, o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L - local, G 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DAGR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A - access/subscriber, a - Application route, (!)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FRR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Backup path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Gateway of last resort is not set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    1.0.11.0/24 [110/2]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1.1.1.1/32 [110/2]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L    2.2.2.2/32 is directly connected, 00:37:24,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Loopback0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3.3.3.3/32 [110/2] via 87.0.1.2,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/2/1/9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4.4.4.4/32 [110/3]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          [110/3] via 87.0.1.2,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/2/1/9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    5.5.5.5/32 [200/0] via 1.1.1.1, 00:34:22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           B &gt; [200/0] via 123.0.0.2, 00:34:22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[...]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“show” commands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2"/>
            <a:ext cx="6477000" cy="388945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CPU0:hydra-prp-A#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route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Codes: C - connected, S - static, R - RIP, B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(&gt;) - Diversion path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D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EX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EIGRP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external, O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IA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inter area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NSSA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NSSA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2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external type 2, E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EGP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ISIS,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level-1,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level-2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inter area,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IS-IS summary null, * - candidate default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U - per-user static route, o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L - local, G 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DAGR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 A - access/subscriber, a - Application route, (!) 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FRR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Backup path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Gateway of last resort is not set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    1.0.11.0/24 [110/2]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1.1.1.1/32 [110/2]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L    2.2.2.2/32 is directly connected, 00:37:24,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Loopback0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3.3.3.3/32 [110/2] via 87.0.1.2,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/2/1/9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    4.4.4.4/32 [110/3] via 13.0.3.1,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/2/1/5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               [110/3] via 87.0.1.2, 00:36:19,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/2/1/9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    5.5.5.5/32 [200/0] via 1.1.1.1, 00:34:22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           B &gt; [200/0] via 123.0.0.2, 00:34:22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[...]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“show” commands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481" y="1092202"/>
            <a:ext cx="7999899" cy="38894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CPU0:hydra-prp-A#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route 5.5.5.5/32</a:t>
            </a:r>
            <a:endParaRPr lang="en-GB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Routing entry for 5.5.5.5/32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Known via "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2394-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ro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", distance 200, metric 0, type internal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Installed Feb 19 22:56:45.896 for 00:34:33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Routing Descriptor Blocks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 1.1.1.1, from 1.1.1.1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   Route metric is 0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  123.0.0.2, from 101.0.0.4, Diversion Path (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bgp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GB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   Route metric is 0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No advertising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protos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. </a:t>
            </a: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CPU0:hydra-prp-A#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cef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5.5.5.5/32 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det</a:t>
            </a:r>
            <a:endParaRPr lang="en-GB" sz="9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5.5.5.5/32, version 60652, internal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0x14000001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0xaf6e3840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 [1],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Updated Feb 19 22:56:46.723 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local adjacency 87.0.1.2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Prefix Len 32, traffic index 0, precedence n/a, priority 4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gateway array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0xae07a310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 reference count 2, flags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0x8020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source rib (5), 0 backups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             [1 type 3 flags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0xd0141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0xae10f8c0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ext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0x420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0xaec261e0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)]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LW-LDI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[type=0,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refc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=0,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sh-ldi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]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 via 123.0.0.2, 2 dependencies, recursive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[flags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0x6000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]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 path-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0 [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0xaf6e3c00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]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 next hop 123.0.0.2 via 123.0.0.0/24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 Load distribution: 0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refcount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1)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  Hash  OK  Interface                 Address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 0     Y   </a:t>
            </a:r>
            <a:r>
              <a:rPr lang="en-US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/2/1/9    87.0.1.2      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GB" sz="9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“show” commands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72" y="1543051"/>
            <a:ext cx="7096228" cy="45255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CPU0:hydra-prp-A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 route 123.0.0.2</a:t>
            </a:r>
            <a:endParaRPr lang="en-GB" sz="105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Routing entry for 123.0.0.0/24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Known via "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100", distance 110, metric 2, type intra area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Installed Feb 19 22:54:48.363 for 00:39:01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Routing Descriptor Blocks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   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87.0.1.2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from 3.3.3.3, via </a:t>
            </a:r>
            <a:r>
              <a:rPr lang="en-US" sz="105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/2/1/9</a:t>
            </a:r>
            <a:endParaRPr lang="en-GB" sz="105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     Route metric is 2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No advertising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protos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. 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CPU0:hydra-prp-A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#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RP/0/0/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CPU0:hydra-prp-A#</a:t>
            </a:r>
            <a:r>
              <a:rPr lang="en-US" sz="105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route 1.1.1.1</a:t>
            </a:r>
            <a:endParaRPr lang="en-GB" sz="105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Routing entry for 1.1.1.1/32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Known via "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ospf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100", distance 110, metric 2, type intra area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Installed Feb 19 22:54:49.259 for 00:49:20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Routing Descriptor Blocks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   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13.0.3.1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from 1.1.1.1, via </a:t>
            </a:r>
            <a:r>
              <a:rPr lang="en-US" sz="105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GigabitEthernet0</a:t>
            </a:r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/2/1/5</a:t>
            </a:r>
            <a:endParaRPr lang="en-GB" sz="105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     Route metric is 2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 No advertising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protos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.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 </a:t>
            </a:r>
            <a:endParaRPr lang="en-GB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5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00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3" y="365361"/>
            <a:ext cx="8252945" cy="838200"/>
          </a:xfrm>
          <a:extLst/>
        </p:spPr>
        <p:txBody>
          <a:bodyPr/>
          <a:lstStyle/>
          <a:p>
            <a:pPr>
              <a:defRPr/>
            </a:pPr>
            <a:r>
              <a:rPr sz="2700" b="1" dirty="0" err="1" smtClean="0">
                <a:solidFill>
                  <a:schemeClr val="accent1">
                    <a:lumMod val="75000"/>
                  </a:schemeClr>
                </a:solidFill>
              </a:rPr>
              <a:t>DDoS</a:t>
            </a:r>
            <a:r>
              <a:rPr sz="2700" b="1" dirty="0" smtClean="0">
                <a:solidFill>
                  <a:schemeClr val="accent1">
                    <a:lumMod val="75000"/>
                  </a:schemeClr>
                </a:solidFill>
              </a:rPr>
              <a:t> Overview</a:t>
            </a:r>
            <a:endParaRPr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1193801"/>
            <a:ext cx="7924800" cy="532765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Distributed denial-of-service (DDoS) attacks target network infrastructures or computer services by sending overwhelming number of service requests to the server from many sources.</a:t>
            </a:r>
          </a:p>
          <a:p>
            <a:pPr marL="0" indent="0">
              <a:buNone/>
              <a:defRPr/>
            </a:pPr>
            <a:r>
              <a:rPr lang="en-US" dirty="0" smtClean="0"/>
              <a:t>Server resources are used up in serving the fake requests resulting in denial or degradation of legitimate service requests to be served</a:t>
            </a:r>
          </a:p>
          <a:p>
            <a:pPr marL="0" indent="0">
              <a:buNone/>
              <a:defRPr/>
            </a:pPr>
            <a:r>
              <a:rPr lang="en-US" dirty="0" smtClean="0"/>
              <a:t>Addressing </a:t>
            </a:r>
            <a:r>
              <a:rPr lang="en-US" dirty="0" err="1" smtClean="0"/>
              <a:t>DDoS</a:t>
            </a:r>
            <a:r>
              <a:rPr lang="en-US" dirty="0" smtClean="0"/>
              <a:t> attacks</a:t>
            </a:r>
            <a:endParaRPr lang="en-US" dirty="0"/>
          </a:p>
          <a:p>
            <a:pPr marL="406400" lvl="1" indent="0">
              <a:buNone/>
              <a:defRPr/>
            </a:pPr>
            <a:r>
              <a:rPr lang="en-US" b="1" dirty="0" smtClean="0"/>
              <a:t>Detection</a:t>
            </a:r>
            <a:r>
              <a:rPr lang="en-US" dirty="0" smtClean="0"/>
              <a:t> – Detect incoming fake requests</a:t>
            </a:r>
          </a:p>
          <a:p>
            <a:pPr marL="406400" lvl="1" indent="0">
              <a:buNone/>
              <a:defRPr/>
            </a:pPr>
            <a:r>
              <a:rPr lang="en-US" b="1" dirty="0" smtClean="0"/>
              <a:t>Mitigation</a:t>
            </a:r>
          </a:p>
          <a:p>
            <a:pPr marL="571500" lvl="2" indent="0">
              <a:defRPr/>
            </a:pPr>
            <a:r>
              <a:rPr lang="en-US" dirty="0" smtClean="0"/>
              <a:t>Diversion – Send traffic to a specialized device that removes the fake packets from the traffic stream while retaining the legitimate packets</a:t>
            </a:r>
          </a:p>
          <a:p>
            <a:pPr marL="571500" lvl="2" indent="0">
              <a:defRPr/>
            </a:pPr>
            <a:r>
              <a:rPr lang="en-US" dirty="0" smtClean="0"/>
              <a:t>Return – Send back the clean traffic to the server</a:t>
            </a:r>
          </a:p>
          <a:p>
            <a:pPr marL="406400" lvl="1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5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DDOS</a:t>
            </a:r>
            <a:r>
              <a:rPr lang="fr-FR" dirty="0" smtClean="0"/>
              <a:t> impact on </a:t>
            </a:r>
            <a:r>
              <a:rPr lang="fr-FR" dirty="0"/>
              <a:t>C</a:t>
            </a:r>
            <a:r>
              <a:rPr lang="fr-FR" dirty="0" smtClean="0"/>
              <a:t>ustomer Business</a:t>
            </a:r>
            <a:endParaRPr lang="en-US" dirty="0" smtClean="0"/>
          </a:p>
        </p:txBody>
      </p:sp>
      <p:sp>
        <p:nvSpPr>
          <p:cNvPr id="8199" name="AutoShape 4" descr="data:image/jpeg;base64,/9j/4AAQSkZJRgABAQAAAQABAAD/2wCEAAkGBhAQDxQRDxATFQ8UFhcQFRASEBcSEhAZExAVFBUSEhMXHicfGBkjGRQVHy8gJScpLCwsFR4xODAqNSYrLSkBCQoKDgwOGA8PGCskHx0pKSw1MzU1KSo1NSkpNSw0LjIxNSs1NS4qLCkrMSkpKTUqMikpLzUpKTUpNS81KTU1L//AABEIALoBDwMBIgACEQEDEQH/xAAcAAEBAAIDAQEAAAAAAAAAAAAABgUHAwQIAgH/xABDEAACAQEDBggLBgUFAAAAAAAAAQIDBAYRBRIhMUFxIjRRUmGBgrEHEzJDYpGSocHC0UJTcpOysxQVM6LhFiMkVNL/xAAbAQEBAAMBAQEAAAAAAAAAAAAAAQIEBQYDB//EAC8RAQABAwICCAQHAAAAAAAAAAABAgMRBCEFUQYSIjFBcaHRMpHB8BQjQmGBseH/2gAMAwEAAhEDEQA/AN4gAAAAAAAAAAAAAAAAAAAAAAAAAAAAAAAAAAAAAAAAAAAAAAAAAAAAAAAAAAAAAAAAAAAda3ZSo0I59erCnHnTkop9Cx1sTOFppmqcUxmXZBE5S8LVgp4ql4ys+WEM2PtTwfqTMBafDRUf9KyRX46rl7kka9WptU/qdezwPXXYzFqY88R/e7aoNPPwyW37iz+zU/8AZ2LP4aK6/qWWnJehUlDvUjD8Za5tmro3r4jamJ/mG2QQWT/DBY56K1OrSfLgqkV1x0/2lbkvL9mtSxs9aFTa1GXCX4oPSutH3ou0V/DLl6jh+p02923MRz8PnGzIAA+jSAAAAAAAAAAAAAAAAAAAAAAAAAAAAAA69tt1OhB1K04wpx0uUngl/noOleO8lGw0XVrPohBeVUfJFd72GjrzXrtFvqZ1aWEE+BSi+BTXQtr5ZPT3Grf1FNrbxdzhXBruvnrT2aI8fpH3iFjebwuTk3TsEc2Orx81jJ9MIPQt7x3I15bbfVrTc61SU5v7U5OT9+pdBwFldzwYWu1JTq/7FF6cZrGpJejT+uHWcuart+eb3tFnQ8Jt9ban9575+s+UI0+oU3J4RTb5EsWbzyT4NMn0Em6XjZ86s85ex5PuKSz2SnTWbThGEeSEVFepGxToKp+KXGv9K7NM4tW5q85x7vOKyRaPuKv5UvoderQlB4TjKL5JJrvPTbZx4QqR+zOD3Si9m5n0nQR4VNWnpbVnez6/48yn3SrShJShJxktKlFtNdKa1G+sqeD/ACfaMc6zxhLn0f8Aaa6cI6H1pkDeDwSWiknOyT8dBafFtKNVbtkvc+g1rmkuUbxu7Ol6RaPU9muerM8+7593zw4rueFe00GoWpePpas7VWj2tU+vT0m1ci5es9sp+Ms9RSjtWqUHyTi9KZ5yq0pQk4zi4yTwcZJpprY09TO3kjLFay1VVoTcZr1SXNktTXQZWdXVRtVvD5cR6PWNTE12MU1ek+3nHq9JAmbmX2pZQp4aIWmKxnSx1+nT5Y+9bdjdMdemqK4zS/O79i5p7k27sYmAAGT4gAAAAAAAAAAAAAAAAAAAAAdLLOV6VkoTr1nhCCx6ZPZGK2tvQd04rTZKdRZtSEZxxxwnFSWPLg97JOcbM7fViqOv3ePk883jvDVt1d1qr6IQT4NOOOiK+L2s6VhsNSvUjSowc6k3hGK1v6Lp2Hor+RWX/rUfyYfQ5bPkyhTedTo04SwwzoU4xeHJikc2dDVVOaqntKelFq1b6lqzjEYjfZK3M8HVGxpVa6VS1a87XCl0U09vpPTyYFmAdCiimiMUw8jqdVd1Vybl2rMz97cgx2WMsxs0U3FylLHNS0LRhji9msyJL32812/lM2sw2Uct1q+iUsIcyOiPXy9ZYXe4rS3fMyAL+73FaW75mWUZEAEVO3quTZ7fDhrMrpYRrxXCXIpr7Ueh9TRpPL2QK9irOlXjg9cZLTGotkoPavej0ccFpsNKrh42nCeGrPgpYY68MVoNS/pabu8bS9Bwvjl3Q9irtUcuXl7PN9gt9ShVjVoycakHjGS2dD5U9TW3E31dC9EMoWdVFgqseDUpr7EsNa9F616tjO//ACKy/wDWo/kw+hzWbJ9Kk26VKEG9DcIRjjhy4IljT1Wp+LZnxbi1jiFEflTFUd058OUuwADcecAAAAAAAAAAAAAAAnbw3i8XjSovh/anzOhel3dwZTKGWaNDy5cLmR0y9WzrMFab6S83SSXLN4v1LDvJuUm3i3i3pbelvpbPwuEZmV7LTywW6H1Zy0b41l5cYSW5xfrxfcYJQb1J+o/Ci6ybeWjWai+BN/Zlqf4Zan7jLGryquvlqcpeJqYy0YxnraS2SfJ09RFZvKttdGjKokm44aG8E8ZJfEnf9aVPuo+0/oZq8vFKnZ/XEghAucg5blac/Ogo5ubqbeOOPLuMuS1yfO9j5ipIJSV85pteJjoeHlv6GMyxlqVpzc6Cjm46njjnYfQx9R8J733nyZIGcsF6pUaUaapxaisMXJrHTjyGDGIFLG+k20vEx9t/QqzWFN8Jb13mzySrpZXtzoUZVEk2mlg3gtMkviT/APrSp91H2n9DL3p4pPfD9yJCiBdZByzK0qedBRzcFobeOOPLuMsTFytVXfHukU5AAAAAAAAAAAAAAAAB0Mt5Q8RRlNeU+DHe9vVpfUa/lJt4vS3pbet9JR30tGM6dPYk5+08F3P1k2WEc9hsU601CC0vbsitrfQWmTruUaSTcVOfOksfZjqRxXVsCp0FNrh1OFj0fZXx6zNBX4kda2ZMpVlhUgn04YSW6S0naBBE5VuxUpSTpJzhJ4LnRbehS6OnuKXImSI2enhrqS0yl8F0IyIAxl5eKVOz+uJBF7eXilTs/riQRYRT3J872PmKklrk+d7HzFSRXH/Dw5sfZRM3zppeKwSXl6lhzSqJe+3mu38oEuXd36EXZabcU3hraXOZCF/d7itLd8zLKO7/AA8ObH2UcgBFYm9PFJ74fuRIUur08Unvh+5EhSwipuVqq7490inJi5Wqrvj3SKcigAAAAAAAAAAAAAAAIi9r/wCU/wAEfiYZmevjSwrxlslBeuMnj3owJkjZNgjhSppalCK/tRzmPyDalUs1N7Usx746Phj1mQMVAAAAAGMvLxSp2f1xIIvby8Uqdn9cSCLCKe5Pnex8xUktcnzvY+YqSKEvfbzXb+UqCXvt5rt/KBLl/d7itLd8zIAv7vcVpbvmZZRkQARWJvTxSe+H7kSFLq9PFJ74fuRIUsIqblaqu+PdIpyYuVqq7490inIoAAAAAAAAAAAAAAADB3ssOfRz0uFTed2Xol8H1EWbPlFNYPVqwIXL2RHZ54xWNGT4L5vov4cpYH7d7LX8PNqf9KWv0Xzku/8AwXFOopJSi04vSmninuNYnasWU6tH+nNpc3XF9T0BGxgRkb410tMab6c2S+J1LZeK0VVg55sXsgs336/eMKpcq3lp0ZKEVnyx4ST0RW3TzugytntEakFODxjJYpmsyiufXq58oJY0dcm9UHsa6XydYGbvLxSp2f1xIIvby8Uqdn9cSCEIp7k+d7HzFSS1yfO9j5ipIoS99vNdv5SoJ6+VmbpQmvsSwfQpLX60vWBIF9dx/wDFp7mvVJkCZTJN4alnjmpKUMcc1vBpvXgyovARtpvhWksIRjDp8p9WOj3Gfu7GX8PGc23Obc228XpeC9yRFfF6eKT3w/ciQpdXp4pPfD9yJClhFTcrVV3x7pFOTFytVXfHukU5FAAAAAAAAAAAAAAAAD4q0ozi4yScXoaaxTPsASuUrnvFys8tH3cnq/DL6+swNoyfVp+XTlHpcdHrWg2QC5GrsT7pUpSeEYuT5Ipt+42W6EXrivUj6jFLUsNwyI3Jt1Ks2nV4EOTXN7ls6/UVtkskKUFCnHCK2cvS3tZzAgx14acpWaooptvDBJNt8OOpIif5bW+5qfly+hscATdz7NOHjc+Eo45uGdFxx8rViUgAA47RQjUg4TWMZLBo5ABB5Uu/VottRc6eycVjgvSS1P3GLNoH5mrkLka8seR61Z8Cm8OdJZsV1vX1GwaFJQjGK1RSiupYH2CDF3kpSlZpqMW5Yx0RTb8tbERn8trfc1Py5fQ2OCidufZpwVTPhKOLjhnRccdEtWJRAE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375154" y="-760412"/>
            <a:ext cx="25812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200" name="AutoShape 6" descr="data:image/jpeg;base64,/9j/4AAQSkZJRgABAQAAAQABAAD/2wCEAAkGBhIQEBAPDg0RDw8PEA0PDw8PDQ8QDxAPFBAVFBQQEhIXHCYeFxkjGRUSHy8gIycpLCwsFh4xNTAqNSYrLCkBCQoKDAwOGg8PGiwlHSQsLSssLCwpLDUsLDQsLDQsNS01KjApKiwtLCwpLCkpNCosLiwtKi0sLCwpLCosLCkpLP/AABEIAOEA4QMBIgACEQEDEQH/xAAcAAEAAwEBAQEBAAAAAAAAAAAAAQIDBwYIBQT/xABGEAABBAEBBAUHCAcGBwAAAAAAAQIDERIEBQchMQYTQVFxMjVhcpGysyIjM1JzgaGxFDRCU3SS0hYkJWLR4RUXRFSUosH/xAAbAQEAAgMBAQAAAAAAAAAAAAAABAUCAwYBB//EADURAAEEAgADAwkIAwEAAAAAAAABAgMRBBIFIUEUMZEGEzREUWFxgcEVIjOCobHR4ZLw8XL/2gAMAwEAAhEDEQA/APe9K+ljmOXT6dcVbwkkSrRfqt/1PGyzuctuc5y97nKq/iZyzq5znLzc5zl8VWyqvOsx4GQtRETmfN8zLlypFc5eXRPYXsWZ5DIkEKjSxZnkMgKNLFmeQyAo0sWZ5DICjSxZnkMgKNLFmeQyAo0sWZ5DICjSxZnkMgKNLFmeQyAo0sWZ5DICjSxZnkMgKNLFmeQyAo2ZIqLbVVF70VUX2oeo6NdL3se2HUOV8blRrXu8piryte1DyORORpmhZK1UchKxcmXGejmL/Z2frE7/AMgcu/tRN9Ykp/st/tQ6f7ej9h+HkMjLMZl8cpqa5DIyzGYGprkMjLMZgamuQyMsxmBqa5DIyzGYGprkMjLMZgamuQyMsxmBqa5DIyzGYGprkMjLMZgamuQyMsxmBqa5DIyzGYGprkMjLMZgamuQyMsxmBqa5DIyzGYGprkDLMAamOQyMchkCRqbZDIxyGQGptkMjHIZAam2QyMchkBqbZDIxyGQGptkMjHIZAam2QyMchkBqbZDIxyGQGptkMjHIZAam2QyMchkBqbZDIxyGQGptkMjHIZAam2QyMchkBqbZDIxyGQGptkDHIAamWQyMchkeEjU2yGRjkMgNTbIZGOQyA1NshkY5DIDU2yGRjkMgNTbIZGOQyA1NshkY5DIDU2yGRjkMge6m2QyMchkDzU2yGRjkMgNTbIZGOQyA1NshkY5DIDU2yGRjkMgNTbIZGOQyA1NsgY5ADUxyGRlYs8JGprkMjKxYGprkMjKxYGprkMjKxYGprkMjKxYGprkMjKxYGprkMjPIsjCNkZUWO23qWfD+E5XEH6QNv2r0T5l0cLAsoZeMyvWomnf43kViRN2y5L+HJPHvAIzTvIzTvNfbOJLzpf8SV9ieTSfdVzb/wDf9lrIVwRSTOPjE7FqVt/opHyPIzBnbtiyKi/G0/kjIZEK0oql7jZkOQn3F5+xTg+JcEzOHOqZv3ejk7lNMhkZ2RZLKfU1yGRlYsDU1yGRlYsDU1yIM7JA1MrFlbFnhtotYsrYsCi1iytiwKLWLK2LAotYsrYsCi1koUsvHJXZZqmc9rFViWvQl4cUMkzWzu1Z1U3YyvEs51GP6R6PxMnvvipzjOHZORLtPy/3ofSJvKPhvD8VIsBLXpyWviq9TV0y9hSylizoIceKFKYh88zOI5WY7ad6r7ungf0abSvlekcTHSPdwRrGq5y/ch+9tfoPPpNKmp1KtY50jGJCnynJkirbnJwTlyOmbtdnxs2fBKyNqSStcsj0amTlzcnFefYh/Fve/UG/xEXuvIXbXOmSNqUl0bexNbCsju+jjuRZsq+JlYsnywxypT0sj4ubk4j0fC9Wr+ngf1Nei8iXNs/lR1cUNf0j0fic7NwyaGRH4/8Aw+i4XlPhZmOsXEERF68rRf4Uq5KWiLJfLacvxPX9HNVE3TIjOq6xcuszVjVR/wA78uVXc466hOF/tcOKl5HNKkaLI3mcFnY2KmQ5MZ9s7093uPHWLP6NqOjWeVYPolkf1dJwxvhXo/2P5bJaLaWVitotYsrYs9MaLWCtgCitiylizwzovYspYsCi9iytkxsVyo1qK5zlREREtVVVpERDyz2iT0+xd3et1SI9sSQxryfOqstO9G+UvsPfdBd3TNK1s+qYkmqWlRqoish4ck73en2HuSpyOIUusfiW0HD0VNpPA5bBuWdXzmuRF/yQqv5qU1e5iREuHWMcvYkkatv70VTomr6S6SFcZdZAx31XTMRU8Us10O29PP8AQamKVe6OVrl9iLZE7XlJz+hJ7Jiry+pwTbvRbU6Jf7xCrWqtJI35UTvByfktH5Fn0zqtKyVjo5WNex6U5rkRWqnpQ4R092BDotWsWnlyYrUf1dqroVX9hV7e9O2vxscTM86urk5lflYfmk2avI/q2Du31OsgZqYpIWsflSPc9HfJcrVum+gbe3canRwP1EssLmMxRUY56u+U5ESrRO86Ruv81weM3xXDej5sn9aD4rSN2yXz2l8rr9ST2SLzO/WrOGIe6Zug1ioipNp+KIvlyf0ng2LxTxT8z6Oh29psW/3uDyW/9RF3eJKzJ5Yq0I2HBFJe5n0U2S/S6ODTyK1z4mqjlaqq3i5V4Kvifw9O+jkmu0yQQuY1ySskuRVRtIjkVOCL3noIJ2vaj2Oa9q8nNcjmr4KnMrqdWyJMpZGRtusnva1L7rUo0e9H7J3l0rGKzVe45F/yd1n77T/zyf0nidbplikkidSuie+Nyt5K5jlatei0Por/AI/pv+7g/wDIi/1Pnzb8iO1eqVqoqLqdSqKi2iosrlRUXtLrDnlkVUf+xT5cEUaIrD9Lov0Nm2gkiwPjb1SsR3WK5LyRVSqRe4/am3RaxrXOWbT01FctPk5Il/VP2dynkaz1oPdcdG1/0Uv2cnuqaMjMlZKrW9xugxInxI5e8+Z7BSxZcWVFF7FlLFnp5RexZSxYFF7BSwBRWxZWxZibKLWLK2LAovZ77dFsBJtQ/VSJbNMiIy+XXO5L9yX7UOfWdt3PadG7PV3bJPKqr4I1qfkQs2RWRLXXkTMONHSpZ7hTjfT/AHiyTyP02kkWPTsVWukYtOmcnBacnJnhzOkdOdoLBs7VStWnJFi1e5XuRiL/AOx87WQuHwNdb3dCZnTObTEL2Wimc1UcxytcnFHNVWuRfQqGViy55FQdC2Tvcnj00kUzeunRtQTLXh86nbXO05/ieE1GpdI90kjle97lc5zltXOXmqmFizWyGONVVqd5sfK96Ijl7jve67zXp/Gb4riN6Xmuf1oPitG63zXp/Gf4riN6nmuf1oPitKH1n831Lv1f8pwmwUJQ6M5+j6B3c+a9J6jviOPyd8Pm9v8AExe68/W3b+a9J6j/AIjj8nfH5vb/ABMXuvOdj9J+Zfv9G+RxUmylg6IoDrG5LyNZ60HuuOj7Q+il+zk9xTm+5HyNZ60H5OOkbQ+il+zk9xTnMv8AHX5HQYv4CHzFYsrYs6NDn6LWLK2LAotYsrYsCi1grYAorYsrYsxszotYsrYsWKLWdv3PTo7Z2Kc2TzNX78XJ+Zw6zo+5rbyRzy6R7qSdEfHf7xicWp4t90h5rFdEtdOZLw3I2VLOh9PtEs2zdWxqW7qs0ROa9W9slJ/KfO9n1O5EVKXinai8lQ4V0/6BSaKR00DFfo3qrkVOPUqv7D/R3KQ+HzNbbF+JKzoldT0PG2LIsIXFlVRNiz2Wyd1urn0smocnVPxR0EL0p8vat/U4crPGyMVqq1yKjmqqKipSoqLSoqGtkrHqqNXuM3ROaiKqd53zdZ5r0/jN8VxG9TzXP60HxWjdUv8Ahen8ZviuI3q+a5/Wg+K0ovWfzfUuvV/kcFsWVsWdCUVH0Lu3816T1H/Eefk75fN7f4mL3Xn6u7Zf8L0nqP8AiPPy98jFXZyKicG6iFV9CU5L9qoc/H6T8y9f6P8AI4jYsrZZWrSLS0t0tcFrnSnQWUVHWNx/kaz1oPdcdJ2h9DL9nJ7qnNdx3ka314PdcdJ2h9DL9nJ7qnPZX46l7jfgofL9iytizoSiVC1iytixYotYsrYsWKLWCtgWKK2LIsWY2Z0TYsixYsUTZrp9Q6N7ZI3K17HNc1yLxRyLaKhjZFjvB33oJvAi17Ejlc2PVtT5Ua8EkpOL4+/0p2Hr3NRUpURUXgqKn/w+VWSq1Uc1VaqKioqKqKi96KnJT2+w972sgRGTY6picLktsqJ66c/vRSpmwVu4/As4sxKp51PW7vdnzKrn6KNHKtqrMo7XwaqIf0bM6GaLTOR0Gjja9OT1RXvTwc61Q8dBvx06p85o5mr/AJXxvT28DPWb8YkT5nRSOd2dZIxjfwtVI/mcpeXPxN/ncdOfLwOmSSI1Fc5Ua1EVVVVpEROaqp8/7xdr6bU618mjZ8mkbJKi/JmkT9tqd1cL7TDpN0/1evTCWRI4f3MVtYvrLzd955yyfi4qxLs5eZCychJE1b3H0Buq81afxn+K4jet5qn9aD4rTm/RrenLodNHpWaWORsavVHuke1VycruSeI6Tb05ddpn6V+ljjbIrFzbI9VTFyO4IvgR+zS+e3rldm/tEfmtb50eJsEWLLeyro7buc222XRrpVcnWaZ7vk3xWJ65NVPRaqnsPca/QxzxuhmYkkb0pzXclQ+Z9kbam0krZ9PIrJG9vNHJ2tcnanoOk7P34piianRKr+10MqYr6cXcvapT5GJJvszqWkGSzTV56nTbrNmxuz/Rlf2o2SaR7P5VWjmW9TVtdr1hia1selijha1qIjWr5bkRE9LvwP3tqb73K1U0ujRjl4I+aTOvSjG1+KnNddrXzSPmldlJK9z3uqrcq2vDsN+LFMjtpP3NORJErdYzqu4zyNb68HuuOlbQ+hl+zk9xTgPQ3p4/ZiTNjgZL1ysVVe9zaxRU4V4noZt9kzmuYuiiRHNc2+tk4WldxpnxpXyq5E5G6HIjbGjVXmc4FkWLLcqybFkWLFiibFkWLFiibBFgWKKWLIsWeGRNiyLFgE2LIsWATZNlbFgFrFlbFgFrIsixYBNiyLFgE2LIsWAWsiyLFgFrFlbFgUTYsixYBNiyLFgE2LIsWATYsixYBNklbABWxZFizEyomxZFiwKJsWRYsCibFkWLAomxZFiwKJsWRYsCibFkWLAomxZFiwKJsWRYsCibFkWLAomxZFiwKJsWRYsCibFkWLAomxZFiwKJsEWAKKgixZjZkSCLFgEgixYBIIsWASCLFgEgixYBIIsWASCLFgEgixYBIIsWASCLFgEgixYBIIsWASCLFixRIIsCxRM0asc5jkpzHOa5O5WrSp7StnS96W7uWOaTXaSN0kEqq+ZjEVXRSLxc7FOKtVePoWzmdmqORHttDa+NWLSixYBsMBYsAAWLAAFiwABYsAAWLAAFiwABYsAAWLAAFiwABYsAAWLAAFk2RZ7fd7u8l10zJpo3M0THI5z3IqddS/Rx3zRe1eSJfaYPkaxLUzYxXLSH4H9ltT+5X2A+m/0Rv1G+xAV/bl9hL7J7y7uR857x/wBdf4u/MA8we9TLLPKAAtCAAAAAAAAAAAAAAAAAAAAAAAAAAAAAAAAAAfr9Ff1qPxQ+ndL5DPVb+RIKzO6E3E71NQAV5OP/2Q=="/>
          <p:cNvSpPr>
            <a:spLocks noChangeAspect="1" noChangeArrowheads="1"/>
          </p:cNvSpPr>
          <p:nvPr/>
        </p:nvSpPr>
        <p:spPr bwMode="auto">
          <a:xfrm>
            <a:off x="4333879" y="-925512"/>
            <a:ext cx="2143125" cy="21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991096"/>
            <a:ext cx="7381874" cy="568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DDOS impact on customer Business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27128" y="1733549"/>
            <a:ext cx="7940675" cy="413385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Enterprise </a:t>
            </a:r>
            <a:r>
              <a:rPr lang="fr-FR" sz="2400" dirty="0" err="1" smtClean="0">
                <a:solidFill>
                  <a:srgbClr val="002060"/>
                </a:solidFill>
              </a:rPr>
              <a:t>customer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can’t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defend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themselve</a:t>
            </a:r>
            <a:r>
              <a:rPr lang="fr-FR" sz="2400" dirty="0" smtClean="0">
                <a:solidFill>
                  <a:srgbClr val="002060"/>
                </a:solidFill>
              </a:rPr>
              <a:t>, </a:t>
            </a:r>
            <a:r>
              <a:rPr lang="fr-FR" sz="2400" dirty="0" err="1" smtClean="0">
                <a:solidFill>
                  <a:srgbClr val="002060"/>
                </a:solidFill>
              </a:rPr>
              <a:t>when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DDoS</a:t>
            </a:r>
            <a:r>
              <a:rPr lang="fr-FR" sz="2400" dirty="0" smtClean="0">
                <a:solidFill>
                  <a:srgbClr val="002060"/>
                </a:solidFill>
              </a:rPr>
              <a:t> hit the </a:t>
            </a:r>
            <a:r>
              <a:rPr lang="fr-FR" sz="2400" dirty="0" err="1" smtClean="0">
                <a:solidFill>
                  <a:srgbClr val="002060"/>
                </a:solidFill>
              </a:rPr>
              <a:t>FW</a:t>
            </a:r>
            <a:r>
              <a:rPr lang="fr-FR" sz="2400" dirty="0" smtClean="0">
                <a:solidFill>
                  <a:srgbClr val="002060"/>
                </a:solidFill>
              </a:rPr>
              <a:t>… </a:t>
            </a:r>
            <a:r>
              <a:rPr lang="fr-FR" sz="2400" dirty="0" err="1" smtClean="0">
                <a:solidFill>
                  <a:srgbClr val="002060"/>
                </a:solidFill>
              </a:rPr>
              <a:t>it’s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already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too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late</a:t>
            </a:r>
            <a:r>
              <a:rPr lang="fr-FR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rgbClr val="002060"/>
                </a:solidFill>
              </a:rPr>
              <a:t>SP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could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protect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enterprise</a:t>
            </a:r>
            <a:r>
              <a:rPr lang="fr-FR" sz="2400" dirty="0" smtClean="0">
                <a:solidFill>
                  <a:srgbClr val="002060"/>
                </a:solidFill>
              </a:rPr>
              <a:t> by </a:t>
            </a:r>
            <a:r>
              <a:rPr lang="fr-FR" sz="2400" dirty="0" err="1" smtClean="0">
                <a:solidFill>
                  <a:srgbClr val="002060"/>
                </a:solidFill>
              </a:rPr>
              <a:t>cleaning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DDoS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traffic</a:t>
            </a:r>
            <a:r>
              <a:rPr lang="fr-FR" sz="2400" dirty="0" smtClean="0">
                <a:solidFill>
                  <a:srgbClr val="002060"/>
                </a:solidFill>
              </a:rPr>
              <a:t> at </a:t>
            </a:r>
            <a:r>
              <a:rPr lang="fr-FR" sz="2400" dirty="0" err="1" smtClean="0">
                <a:solidFill>
                  <a:srgbClr val="002060"/>
                </a:solidFill>
              </a:rPr>
              <a:t>ingress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peering</a:t>
            </a:r>
            <a:r>
              <a:rPr lang="fr-FR" sz="2400" dirty="0" smtClean="0">
                <a:solidFill>
                  <a:srgbClr val="002060"/>
                </a:solidFill>
              </a:rPr>
              <a:t> point.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New revenue for </a:t>
            </a:r>
            <a:r>
              <a:rPr lang="fr-FR" sz="2400" dirty="0" err="1" smtClean="0">
                <a:solidFill>
                  <a:srgbClr val="002060"/>
                </a:solidFill>
              </a:rPr>
              <a:t>SP</a:t>
            </a:r>
            <a:r>
              <a:rPr lang="fr-FR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rgbClr val="002060"/>
                </a:solidFill>
              </a:rPr>
              <a:t>Mandated</a:t>
            </a:r>
            <a:r>
              <a:rPr lang="fr-FR" sz="2400" dirty="0" smtClean="0">
                <a:solidFill>
                  <a:srgbClr val="002060"/>
                </a:solidFill>
              </a:rPr>
              <a:t> service to propose to Financial and visible </a:t>
            </a:r>
            <a:r>
              <a:rPr lang="fr-FR" sz="2400" dirty="0" err="1" smtClean="0">
                <a:solidFill>
                  <a:srgbClr val="002060"/>
                </a:solidFill>
              </a:rPr>
              <a:t>customers</a:t>
            </a:r>
            <a:r>
              <a:rPr lang="fr-FR" sz="24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5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2011 DDoS trends (Nanog source)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4114800" cy="357187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2060"/>
                </a:solidFill>
              </a:rPr>
              <a:t>Any Internet Operator Can Be a Target for </a:t>
            </a:r>
            <a:r>
              <a:rPr lang="en-US" sz="1400" b="1" dirty="0" err="1" smtClean="0">
                <a:solidFill>
                  <a:srgbClr val="002060"/>
                </a:solidFill>
              </a:rPr>
              <a:t>DDoS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marL="406400" lvl="1" indent="0">
              <a:buNone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Ideologically-motivated </a:t>
            </a:r>
            <a:r>
              <a:rPr lang="en-US" sz="1200" dirty="0">
                <a:solidFill>
                  <a:srgbClr val="002060"/>
                </a:solidFill>
              </a:rPr>
              <a:t>‘</a:t>
            </a:r>
            <a:r>
              <a:rPr lang="en-US" sz="1200" dirty="0" err="1">
                <a:solidFill>
                  <a:srgbClr val="002060"/>
                </a:solidFill>
              </a:rPr>
              <a:t>Hacktivism</a:t>
            </a:r>
            <a:r>
              <a:rPr lang="en-US" sz="1200" dirty="0">
                <a:solidFill>
                  <a:srgbClr val="002060"/>
                </a:solidFill>
              </a:rPr>
              <a:t>’ and On-line vandalism </a:t>
            </a:r>
            <a:r>
              <a:rPr lang="en-US" sz="1200" dirty="0" err="1" smtClean="0">
                <a:solidFill>
                  <a:srgbClr val="002060"/>
                </a:solidFill>
              </a:rPr>
              <a:t>DDoS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attacks </a:t>
            </a:r>
            <a:r>
              <a:rPr lang="en-US" sz="1200" dirty="0">
                <a:solidFill>
                  <a:srgbClr val="002060"/>
                </a:solidFill>
              </a:rPr>
              <a:t>are the most commonly identified attack motivations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Size </a:t>
            </a:r>
            <a:r>
              <a:rPr lang="en-US" sz="1400" b="1" dirty="0">
                <a:solidFill>
                  <a:srgbClr val="002060"/>
                </a:solidFill>
              </a:rPr>
              <a:t>and Scope of Attacks Continue to Grow at </a:t>
            </a:r>
            <a:r>
              <a:rPr lang="en-US" sz="1400" b="1" dirty="0" smtClean="0">
                <a:solidFill>
                  <a:srgbClr val="002060"/>
                </a:solidFill>
              </a:rPr>
              <a:t>an Alarming </a:t>
            </a:r>
            <a:r>
              <a:rPr lang="en-US" sz="1400" b="1" dirty="0">
                <a:solidFill>
                  <a:srgbClr val="002060"/>
                </a:solidFill>
              </a:rPr>
              <a:t>Pace</a:t>
            </a:r>
          </a:p>
          <a:p>
            <a:pPr marL="463550" lvl="1" indent="0">
              <a:buNone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High-bandwidth </a:t>
            </a:r>
            <a:r>
              <a:rPr lang="en-US" sz="1200" dirty="0" err="1">
                <a:solidFill>
                  <a:srgbClr val="002060"/>
                </a:solidFill>
              </a:rPr>
              <a:t>DDoS</a:t>
            </a:r>
            <a:r>
              <a:rPr lang="en-US" sz="1200" dirty="0">
                <a:solidFill>
                  <a:srgbClr val="002060"/>
                </a:solidFill>
              </a:rPr>
              <a:t> attacks are the ‘new normal’ as over 40% </a:t>
            </a:r>
            <a:r>
              <a:rPr lang="en-US" sz="1200" dirty="0" smtClean="0">
                <a:solidFill>
                  <a:srgbClr val="002060"/>
                </a:solidFill>
              </a:rPr>
              <a:t>of respondents </a:t>
            </a:r>
            <a:r>
              <a:rPr lang="en-US" sz="1200" dirty="0">
                <a:solidFill>
                  <a:srgbClr val="002060"/>
                </a:solidFill>
              </a:rPr>
              <a:t>report attacks greater than 1 </a:t>
            </a:r>
            <a:r>
              <a:rPr lang="en-US" sz="1200" dirty="0" err="1">
                <a:solidFill>
                  <a:srgbClr val="002060"/>
                </a:solidFill>
              </a:rPr>
              <a:t>Gbps</a:t>
            </a:r>
            <a:r>
              <a:rPr lang="en-US" sz="1200" dirty="0">
                <a:solidFill>
                  <a:srgbClr val="002060"/>
                </a:solidFill>
              </a:rPr>
              <a:t> and 13% </a:t>
            </a:r>
            <a:r>
              <a:rPr lang="en-US" sz="1200" dirty="0" smtClean="0">
                <a:solidFill>
                  <a:srgbClr val="002060"/>
                </a:solidFill>
              </a:rPr>
              <a:t>report attacks </a:t>
            </a:r>
            <a:r>
              <a:rPr lang="en-US" sz="1200" dirty="0">
                <a:solidFill>
                  <a:srgbClr val="002060"/>
                </a:solidFill>
              </a:rPr>
              <a:t>greater than </a:t>
            </a:r>
            <a:r>
              <a:rPr lang="en-US" sz="1200" dirty="0" err="1">
                <a:solidFill>
                  <a:srgbClr val="002060"/>
                </a:solidFill>
              </a:rPr>
              <a:t>10Gbps</a:t>
            </a:r>
            <a:endParaRPr lang="en-US" sz="1200" dirty="0">
              <a:solidFill>
                <a:srgbClr val="002060"/>
              </a:solidFill>
            </a:endParaRPr>
          </a:p>
          <a:p>
            <a:pPr marL="463550" lvl="1" indent="0">
              <a:buNone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Increased </a:t>
            </a:r>
            <a:r>
              <a:rPr lang="en-US" sz="1200" dirty="0">
                <a:solidFill>
                  <a:srgbClr val="002060"/>
                </a:solidFill>
              </a:rPr>
              <a:t>sophistication and complexity of layer-7 </a:t>
            </a:r>
            <a:r>
              <a:rPr lang="en-US" sz="1200" dirty="0" err="1">
                <a:solidFill>
                  <a:srgbClr val="002060"/>
                </a:solidFill>
              </a:rPr>
              <a:t>DDoS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attacks, multi-vector </a:t>
            </a:r>
            <a:r>
              <a:rPr lang="en-US" sz="1200" dirty="0" err="1">
                <a:solidFill>
                  <a:srgbClr val="002060"/>
                </a:solidFill>
              </a:rPr>
              <a:t>DDoS</a:t>
            </a:r>
            <a:r>
              <a:rPr lang="en-US" sz="1200" dirty="0">
                <a:solidFill>
                  <a:srgbClr val="002060"/>
                </a:solidFill>
              </a:rPr>
              <a:t> attacks becoming more common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First-Ever </a:t>
            </a:r>
            <a:r>
              <a:rPr lang="en-US" sz="1400" b="1" dirty="0">
                <a:solidFill>
                  <a:srgbClr val="002060"/>
                </a:solidFill>
              </a:rPr>
              <a:t>Reports of </a:t>
            </a:r>
            <a:r>
              <a:rPr lang="en-US" sz="1400" b="1" dirty="0" err="1">
                <a:solidFill>
                  <a:srgbClr val="002060"/>
                </a:solidFill>
              </a:rPr>
              <a:t>IPv6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DDoS</a:t>
            </a:r>
            <a:r>
              <a:rPr lang="en-US" sz="1400" b="1" dirty="0">
                <a:solidFill>
                  <a:srgbClr val="002060"/>
                </a:solidFill>
              </a:rPr>
              <a:t> Attacks 'in </a:t>
            </a:r>
            <a:r>
              <a:rPr lang="en-US" sz="1400" b="1" dirty="0" smtClean="0">
                <a:solidFill>
                  <a:srgbClr val="002060"/>
                </a:solidFill>
              </a:rPr>
              <a:t>the Wild</a:t>
            </a:r>
            <a:r>
              <a:rPr lang="en-US" sz="1400" b="1" dirty="0">
                <a:solidFill>
                  <a:srgbClr val="002060"/>
                </a:solidFill>
              </a:rPr>
              <a:t>' on Production Networks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44" name="Picture 2" descr="http://www.neustar.biz/enterprise/img/ddos-protection/ddos-attacks-growing-over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3" y="2311400"/>
            <a:ext cx="4231217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DDoS mitigation architecture</a:t>
            </a:r>
            <a:br>
              <a:rPr lang="fr-FR" smtClean="0"/>
            </a:br>
            <a:r>
              <a:rPr lang="fr-FR" sz="2400" smtClean="0"/>
              <a:t>1. Detection (no DDoS) </a:t>
            </a:r>
            <a:endParaRPr lang="en-US" sz="2400" smtClean="0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1434702" y="3409179"/>
            <a:ext cx="4648200" cy="2963332"/>
          </a:xfrm>
          <a:custGeom>
            <a:avLst/>
            <a:gdLst>
              <a:gd name="T0" fmla="*/ 1180 w 1339"/>
              <a:gd name="T1" fmla="*/ 669 h 806"/>
              <a:gd name="T2" fmla="*/ 1118 w 1339"/>
              <a:gd name="T3" fmla="*/ 505 h 806"/>
              <a:gd name="T4" fmla="*/ 1117 w 1339"/>
              <a:gd name="T5" fmla="*/ 507 h 806"/>
              <a:gd name="T6" fmla="*/ 1101 w 1339"/>
              <a:gd name="T7" fmla="*/ 491 h 806"/>
              <a:gd name="T8" fmla="*/ 1112 w 1339"/>
              <a:gd name="T9" fmla="*/ 461 h 806"/>
              <a:gd name="T10" fmla="*/ 1113 w 1339"/>
              <a:gd name="T11" fmla="*/ 461 h 806"/>
              <a:gd name="T12" fmla="*/ 1126 w 1339"/>
              <a:gd name="T13" fmla="*/ 382 h 806"/>
              <a:gd name="T14" fmla="*/ 936 w 1339"/>
              <a:gd name="T15" fmla="*/ 162 h 806"/>
              <a:gd name="T16" fmla="*/ 899 w 1339"/>
              <a:gd name="T17" fmla="*/ 165 h 806"/>
              <a:gd name="T18" fmla="*/ 662 w 1339"/>
              <a:gd name="T19" fmla="*/ 0 h 806"/>
              <a:gd name="T20" fmla="*/ 418 w 1339"/>
              <a:gd name="T21" fmla="*/ 184 h 806"/>
              <a:gd name="T22" fmla="*/ 317 w 1339"/>
              <a:gd name="T23" fmla="*/ 145 h 806"/>
              <a:gd name="T24" fmla="*/ 120 w 1339"/>
              <a:gd name="T25" fmla="*/ 427 h 806"/>
              <a:gd name="T26" fmla="*/ 120 w 1339"/>
              <a:gd name="T27" fmla="*/ 429 h 806"/>
              <a:gd name="T28" fmla="*/ 120 w 1339"/>
              <a:gd name="T29" fmla="*/ 431 h 806"/>
              <a:gd name="T30" fmla="*/ 123 w 1339"/>
              <a:gd name="T31" fmla="*/ 483 h 806"/>
              <a:gd name="T32" fmla="*/ 26 w 1339"/>
              <a:gd name="T33" fmla="*/ 577 h 806"/>
              <a:gd name="T34" fmla="*/ 26 w 1339"/>
              <a:gd name="T35" fmla="*/ 579 h 806"/>
              <a:gd name="T36" fmla="*/ 24 w 1339"/>
              <a:gd name="T37" fmla="*/ 583 h 806"/>
              <a:gd name="T38" fmla="*/ 21 w 1339"/>
              <a:gd name="T39" fmla="*/ 589 h 806"/>
              <a:gd name="T40" fmla="*/ 21 w 1339"/>
              <a:gd name="T41" fmla="*/ 589 h 806"/>
              <a:gd name="T42" fmla="*/ 0 w 1339"/>
              <a:gd name="T43" fmla="*/ 692 h 806"/>
              <a:gd name="T44" fmla="*/ 0 w 1339"/>
              <a:gd name="T45" fmla="*/ 696 h 806"/>
              <a:gd name="T46" fmla="*/ 0 w 1339"/>
              <a:gd name="T47" fmla="*/ 704 h 806"/>
              <a:gd name="T48" fmla="*/ 0 w 1339"/>
              <a:gd name="T49" fmla="*/ 716 h 806"/>
              <a:gd name="T50" fmla="*/ 0 w 1339"/>
              <a:gd name="T51" fmla="*/ 731 h 806"/>
              <a:gd name="T52" fmla="*/ 0 w 1339"/>
              <a:gd name="T53" fmla="*/ 735 h 806"/>
              <a:gd name="T54" fmla="*/ 1 w 1339"/>
              <a:gd name="T55" fmla="*/ 748 h 806"/>
              <a:gd name="T56" fmla="*/ 1 w 1339"/>
              <a:gd name="T57" fmla="*/ 750 h 806"/>
              <a:gd name="T58" fmla="*/ 3 w 1339"/>
              <a:gd name="T59" fmla="*/ 765 h 806"/>
              <a:gd name="T60" fmla="*/ 3 w 1339"/>
              <a:gd name="T61" fmla="*/ 767 h 806"/>
              <a:gd name="T62" fmla="*/ 8 w 1339"/>
              <a:gd name="T63" fmla="*/ 797 h 806"/>
              <a:gd name="T64" fmla="*/ 8 w 1339"/>
              <a:gd name="T65" fmla="*/ 797 h 806"/>
              <a:gd name="T66" fmla="*/ 20 w 1339"/>
              <a:gd name="T67" fmla="*/ 839 h 806"/>
              <a:gd name="T68" fmla="*/ 21 w 1339"/>
              <a:gd name="T69" fmla="*/ 841 h 806"/>
              <a:gd name="T70" fmla="*/ 26 w 1339"/>
              <a:gd name="T71" fmla="*/ 853 h 806"/>
              <a:gd name="T72" fmla="*/ 27 w 1339"/>
              <a:gd name="T73" fmla="*/ 856 h 806"/>
              <a:gd name="T74" fmla="*/ 31 w 1339"/>
              <a:gd name="T75" fmla="*/ 863 h 806"/>
              <a:gd name="T76" fmla="*/ 33 w 1339"/>
              <a:gd name="T77" fmla="*/ 868 h 806"/>
              <a:gd name="T78" fmla="*/ 33 w 1339"/>
              <a:gd name="T79" fmla="*/ 870 h 806"/>
              <a:gd name="T80" fmla="*/ 76 w 1339"/>
              <a:gd name="T81" fmla="*/ 924 h 806"/>
              <a:gd name="T82" fmla="*/ 77 w 1339"/>
              <a:gd name="T83" fmla="*/ 922 h 806"/>
              <a:gd name="T84" fmla="*/ 78 w 1339"/>
              <a:gd name="T85" fmla="*/ 924 h 806"/>
              <a:gd name="T86" fmla="*/ 77 w 1339"/>
              <a:gd name="T87" fmla="*/ 924 h 806"/>
              <a:gd name="T88" fmla="*/ 77 w 1339"/>
              <a:gd name="T89" fmla="*/ 932 h 806"/>
              <a:gd name="T90" fmla="*/ 281 w 1339"/>
              <a:gd name="T91" fmla="*/ 1187 h 806"/>
              <a:gd name="T92" fmla="*/ 375 w 1339"/>
              <a:gd name="T93" fmla="*/ 1158 h 806"/>
              <a:gd name="T94" fmla="*/ 657 w 1339"/>
              <a:gd name="T95" fmla="*/ 1361 h 806"/>
              <a:gd name="T96" fmla="*/ 891 w 1339"/>
              <a:gd name="T97" fmla="*/ 1253 h 806"/>
              <a:gd name="T98" fmla="*/ 891 w 1339"/>
              <a:gd name="T99" fmla="*/ 1255 h 806"/>
              <a:gd name="T100" fmla="*/ 954 w 1339"/>
              <a:gd name="T101" fmla="*/ 1273 h 806"/>
              <a:gd name="T102" fmla="*/ 1147 w 1339"/>
              <a:gd name="T103" fmla="*/ 910 h 806"/>
              <a:gd name="T104" fmla="*/ 1139 w 1339"/>
              <a:gd name="T105" fmla="*/ 807 h 806"/>
              <a:gd name="T106" fmla="*/ 1134 w 1339"/>
              <a:gd name="T107" fmla="*/ 811 h 806"/>
              <a:gd name="T108" fmla="*/ 1134 w 1339"/>
              <a:gd name="T109" fmla="*/ 809 h 806"/>
              <a:gd name="T110" fmla="*/ 1152 w 1339"/>
              <a:gd name="T111" fmla="*/ 782 h 806"/>
              <a:gd name="T112" fmla="*/ 1154 w 1339"/>
              <a:gd name="T113" fmla="*/ 782 h 806"/>
              <a:gd name="T114" fmla="*/ 1180 w 1339"/>
              <a:gd name="T115" fmla="*/ 669 h 806"/>
              <a:gd name="T116" fmla="*/ 892 w 1339"/>
              <a:gd name="T117" fmla="*/ 1243 h 806"/>
              <a:gd name="T118" fmla="*/ 893 w 1339"/>
              <a:gd name="T119" fmla="*/ 1241 h 806"/>
              <a:gd name="T120" fmla="*/ 893 w 1339"/>
              <a:gd name="T121" fmla="*/ 1243 h 806"/>
              <a:gd name="T122" fmla="*/ 892 w 1339"/>
              <a:gd name="T123" fmla="*/ 1243 h 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9"/>
              <a:gd name="T187" fmla="*/ 0 h 806"/>
              <a:gd name="T188" fmla="*/ 1339 w 1339"/>
              <a:gd name="T189" fmla="*/ 806 h 80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9" h="806">
                <a:moveTo>
                  <a:pt x="1339" y="396"/>
                </a:moveTo>
                <a:cubicBezTo>
                  <a:pt x="1339" y="358"/>
                  <a:pt x="1313" y="324"/>
                  <a:pt x="1269" y="299"/>
                </a:cubicBezTo>
                <a:cubicBezTo>
                  <a:pt x="1267" y="300"/>
                  <a:pt x="1267" y="300"/>
                  <a:pt x="1267" y="300"/>
                </a:cubicBezTo>
                <a:cubicBezTo>
                  <a:pt x="1261" y="297"/>
                  <a:pt x="1255" y="294"/>
                  <a:pt x="1249" y="291"/>
                </a:cubicBezTo>
                <a:cubicBezTo>
                  <a:pt x="1254" y="285"/>
                  <a:pt x="1259" y="279"/>
                  <a:pt x="1262" y="273"/>
                </a:cubicBezTo>
                <a:cubicBezTo>
                  <a:pt x="1263" y="273"/>
                  <a:pt x="1263" y="273"/>
                  <a:pt x="1263" y="273"/>
                </a:cubicBezTo>
                <a:cubicBezTo>
                  <a:pt x="1273" y="259"/>
                  <a:pt x="1278" y="243"/>
                  <a:pt x="1278" y="226"/>
                </a:cubicBezTo>
                <a:cubicBezTo>
                  <a:pt x="1278" y="154"/>
                  <a:pt x="1182" y="96"/>
                  <a:pt x="1062" y="96"/>
                </a:cubicBezTo>
                <a:cubicBezTo>
                  <a:pt x="1048" y="96"/>
                  <a:pt x="1033" y="97"/>
                  <a:pt x="1020" y="98"/>
                </a:cubicBezTo>
                <a:cubicBezTo>
                  <a:pt x="975" y="40"/>
                  <a:pt x="872" y="0"/>
                  <a:pt x="751" y="0"/>
                </a:cubicBezTo>
                <a:cubicBezTo>
                  <a:pt x="622" y="0"/>
                  <a:pt x="514" y="45"/>
                  <a:pt x="474" y="109"/>
                </a:cubicBezTo>
                <a:cubicBezTo>
                  <a:pt x="440" y="95"/>
                  <a:pt x="402" y="86"/>
                  <a:pt x="360" y="86"/>
                </a:cubicBezTo>
                <a:cubicBezTo>
                  <a:pt x="235" y="86"/>
                  <a:pt x="136" y="161"/>
                  <a:pt x="136" y="253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6" y="254"/>
                  <a:pt x="136" y="255"/>
                  <a:pt x="136" y="255"/>
                </a:cubicBezTo>
                <a:cubicBezTo>
                  <a:pt x="136" y="266"/>
                  <a:pt x="137" y="276"/>
                  <a:pt x="140" y="286"/>
                </a:cubicBezTo>
                <a:cubicBezTo>
                  <a:pt x="95" y="291"/>
                  <a:pt x="55" y="311"/>
                  <a:pt x="30" y="342"/>
                </a:cubicBezTo>
                <a:cubicBezTo>
                  <a:pt x="30" y="342"/>
                  <a:pt x="29" y="343"/>
                  <a:pt x="29" y="343"/>
                </a:cubicBezTo>
                <a:cubicBezTo>
                  <a:pt x="28" y="344"/>
                  <a:pt x="28" y="344"/>
                  <a:pt x="27" y="345"/>
                </a:cubicBezTo>
                <a:cubicBezTo>
                  <a:pt x="26" y="346"/>
                  <a:pt x="25" y="347"/>
                  <a:pt x="24" y="349"/>
                </a:cubicBezTo>
                <a:cubicBezTo>
                  <a:pt x="24" y="349"/>
                  <a:pt x="24" y="349"/>
                  <a:pt x="24" y="349"/>
                </a:cubicBezTo>
                <a:cubicBezTo>
                  <a:pt x="11" y="367"/>
                  <a:pt x="3" y="387"/>
                  <a:pt x="0" y="410"/>
                </a:cubicBezTo>
                <a:cubicBezTo>
                  <a:pt x="0" y="411"/>
                  <a:pt x="0" y="411"/>
                  <a:pt x="0" y="412"/>
                </a:cubicBezTo>
                <a:cubicBezTo>
                  <a:pt x="0" y="413"/>
                  <a:pt x="0" y="415"/>
                  <a:pt x="0" y="417"/>
                </a:cubicBezTo>
                <a:cubicBezTo>
                  <a:pt x="0" y="419"/>
                  <a:pt x="0" y="421"/>
                  <a:pt x="0" y="424"/>
                </a:cubicBezTo>
                <a:cubicBezTo>
                  <a:pt x="0" y="427"/>
                  <a:pt x="0" y="430"/>
                  <a:pt x="0" y="433"/>
                </a:cubicBezTo>
                <a:cubicBezTo>
                  <a:pt x="0" y="433"/>
                  <a:pt x="0" y="434"/>
                  <a:pt x="0" y="435"/>
                </a:cubicBezTo>
                <a:cubicBezTo>
                  <a:pt x="0" y="438"/>
                  <a:pt x="1" y="440"/>
                  <a:pt x="1" y="443"/>
                </a:cubicBezTo>
                <a:cubicBezTo>
                  <a:pt x="1" y="443"/>
                  <a:pt x="1" y="444"/>
                  <a:pt x="1" y="444"/>
                </a:cubicBezTo>
                <a:cubicBezTo>
                  <a:pt x="2" y="447"/>
                  <a:pt x="2" y="450"/>
                  <a:pt x="3" y="453"/>
                </a:cubicBezTo>
                <a:cubicBezTo>
                  <a:pt x="3" y="453"/>
                  <a:pt x="3" y="454"/>
                  <a:pt x="3" y="454"/>
                </a:cubicBezTo>
                <a:cubicBezTo>
                  <a:pt x="5" y="460"/>
                  <a:pt x="7" y="466"/>
                  <a:pt x="9" y="472"/>
                </a:cubicBezTo>
                <a:cubicBezTo>
                  <a:pt x="9" y="472"/>
                  <a:pt x="9" y="472"/>
                  <a:pt x="9" y="472"/>
                </a:cubicBezTo>
                <a:cubicBezTo>
                  <a:pt x="13" y="481"/>
                  <a:pt x="18" y="489"/>
                  <a:pt x="23" y="497"/>
                </a:cubicBezTo>
                <a:cubicBezTo>
                  <a:pt x="24" y="497"/>
                  <a:pt x="24" y="497"/>
                  <a:pt x="24" y="498"/>
                </a:cubicBezTo>
                <a:cubicBezTo>
                  <a:pt x="26" y="500"/>
                  <a:pt x="27" y="503"/>
                  <a:pt x="29" y="505"/>
                </a:cubicBezTo>
                <a:cubicBezTo>
                  <a:pt x="30" y="505"/>
                  <a:pt x="30" y="506"/>
                  <a:pt x="31" y="507"/>
                </a:cubicBezTo>
                <a:cubicBezTo>
                  <a:pt x="32" y="508"/>
                  <a:pt x="33" y="509"/>
                  <a:pt x="35" y="511"/>
                </a:cubicBezTo>
                <a:cubicBezTo>
                  <a:pt x="36" y="512"/>
                  <a:pt x="37" y="513"/>
                  <a:pt x="38" y="514"/>
                </a:cubicBezTo>
                <a:cubicBezTo>
                  <a:pt x="38" y="514"/>
                  <a:pt x="38" y="515"/>
                  <a:pt x="38" y="515"/>
                </a:cubicBezTo>
                <a:cubicBezTo>
                  <a:pt x="52" y="528"/>
                  <a:pt x="68" y="539"/>
                  <a:pt x="86" y="547"/>
                </a:cubicBezTo>
                <a:cubicBezTo>
                  <a:pt x="87" y="546"/>
                  <a:pt x="87" y="546"/>
                  <a:pt x="87" y="546"/>
                </a:cubicBezTo>
                <a:cubicBezTo>
                  <a:pt x="87" y="547"/>
                  <a:pt x="87" y="547"/>
                  <a:pt x="88" y="547"/>
                </a:cubicBezTo>
                <a:cubicBezTo>
                  <a:pt x="87" y="547"/>
                  <a:pt x="87" y="547"/>
                  <a:pt x="87" y="547"/>
                </a:cubicBezTo>
                <a:cubicBezTo>
                  <a:pt x="87" y="549"/>
                  <a:pt x="87" y="550"/>
                  <a:pt x="87" y="552"/>
                </a:cubicBezTo>
                <a:cubicBezTo>
                  <a:pt x="87" y="636"/>
                  <a:pt x="190" y="703"/>
                  <a:pt x="319" y="703"/>
                </a:cubicBezTo>
                <a:cubicBezTo>
                  <a:pt x="358" y="703"/>
                  <a:pt x="394" y="697"/>
                  <a:pt x="426" y="686"/>
                </a:cubicBezTo>
                <a:cubicBezTo>
                  <a:pt x="463" y="755"/>
                  <a:pt x="591" y="806"/>
                  <a:pt x="746" y="806"/>
                </a:cubicBezTo>
                <a:cubicBezTo>
                  <a:pt x="855" y="806"/>
                  <a:pt x="951" y="781"/>
                  <a:pt x="1011" y="742"/>
                </a:cubicBezTo>
                <a:cubicBezTo>
                  <a:pt x="1011" y="743"/>
                  <a:pt x="1011" y="743"/>
                  <a:pt x="1011" y="743"/>
                </a:cubicBezTo>
                <a:cubicBezTo>
                  <a:pt x="1033" y="750"/>
                  <a:pt x="1057" y="754"/>
                  <a:pt x="1082" y="754"/>
                </a:cubicBezTo>
                <a:cubicBezTo>
                  <a:pt x="1203" y="754"/>
                  <a:pt x="1301" y="659"/>
                  <a:pt x="1301" y="539"/>
                </a:cubicBezTo>
                <a:cubicBezTo>
                  <a:pt x="1301" y="518"/>
                  <a:pt x="1297" y="498"/>
                  <a:pt x="1292" y="478"/>
                </a:cubicBezTo>
                <a:cubicBezTo>
                  <a:pt x="1287" y="480"/>
                  <a:pt x="1287" y="480"/>
                  <a:pt x="1287" y="480"/>
                </a:cubicBezTo>
                <a:cubicBezTo>
                  <a:pt x="1287" y="480"/>
                  <a:pt x="1287" y="479"/>
                  <a:pt x="1287" y="479"/>
                </a:cubicBezTo>
                <a:cubicBezTo>
                  <a:pt x="1294" y="474"/>
                  <a:pt x="1301" y="468"/>
                  <a:pt x="1307" y="463"/>
                </a:cubicBezTo>
                <a:cubicBezTo>
                  <a:pt x="1309" y="463"/>
                  <a:pt x="1309" y="463"/>
                  <a:pt x="1309" y="463"/>
                </a:cubicBezTo>
                <a:cubicBezTo>
                  <a:pt x="1329" y="444"/>
                  <a:pt x="1339" y="421"/>
                  <a:pt x="1339" y="396"/>
                </a:cubicBezTo>
                <a:close/>
                <a:moveTo>
                  <a:pt x="1012" y="736"/>
                </a:moveTo>
                <a:cubicBezTo>
                  <a:pt x="1012" y="735"/>
                  <a:pt x="1013" y="735"/>
                  <a:pt x="1013" y="735"/>
                </a:cubicBezTo>
                <a:cubicBezTo>
                  <a:pt x="1013" y="736"/>
                  <a:pt x="1013" y="736"/>
                  <a:pt x="1013" y="736"/>
                </a:cubicBezTo>
                <a:lnTo>
                  <a:pt x="1012" y="736"/>
                </a:lnTo>
                <a:close/>
              </a:path>
            </a:pathLst>
          </a:custGeom>
          <a:solidFill>
            <a:schemeClr val="bg1">
              <a:lumMod val="50000"/>
              <a:alpha val="58823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365760" anchor="ctr" anchorCtr="1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0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629276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5498043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4991100" y="5817659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DDOS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smtClean="0">
                <a:solidFill>
                  <a:prstClr val="white"/>
                </a:solidFill>
              </a:rPr>
              <a:t>scrubber </a:t>
            </a:r>
            <a:endParaRPr lang="fr-BE" sz="2000" dirty="0">
              <a:solidFill>
                <a:prstClr val="white"/>
              </a:solidFill>
            </a:endParaRPr>
          </a:p>
        </p:txBody>
      </p:sp>
      <p:pic>
        <p:nvPicPr>
          <p:cNvPr id="53" name="Picture 10" descr="http://upload.wikimedia.org/wikipedia/commons/thumb/9/9b/CitigroupCenterChicago.jpg/220px-CitigroupCenterChic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34343"/>
            <a:ext cx="1638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738159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788959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169025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64"/>
          <p:cNvGrpSpPr>
            <a:grpSpLocks/>
          </p:cNvGrpSpPr>
          <p:nvPr/>
        </p:nvGrpSpPr>
        <p:grpSpPr bwMode="auto">
          <a:xfrm>
            <a:off x="1371602" y="5861051"/>
            <a:ext cx="752475" cy="1022351"/>
            <a:chOff x="1485900" y="3761583"/>
            <a:chExt cx="1198563" cy="1198563"/>
          </a:xfrm>
        </p:grpSpPr>
        <p:pic>
          <p:nvPicPr>
            <p:cNvPr id="58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ctangle 60"/>
          <p:cNvSpPr/>
          <p:nvPr/>
        </p:nvSpPr>
        <p:spPr bwMode="auto">
          <a:xfrm>
            <a:off x="1262063" y="2983443"/>
            <a:ext cx="13716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Security Server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524250" y="2801409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DDOS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Analyser </a:t>
            </a:r>
          </a:p>
        </p:txBody>
      </p:sp>
      <p:cxnSp>
        <p:nvCxnSpPr>
          <p:cNvPr id="63" name="Straight Arrow Connector 57"/>
          <p:cNvCxnSpPr>
            <a:cxnSpLocks noChangeShapeType="1"/>
          </p:cNvCxnSpPr>
          <p:nvPr/>
        </p:nvCxnSpPr>
        <p:spPr bwMode="auto">
          <a:xfrm flipV="1">
            <a:off x="2124078" y="3756028"/>
            <a:ext cx="1743075" cy="194521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1"/>
          <p:cNvCxnSpPr>
            <a:cxnSpLocks noChangeShapeType="1"/>
            <a:stCxn id="56" idx="0"/>
          </p:cNvCxnSpPr>
          <p:nvPr/>
        </p:nvCxnSpPr>
        <p:spPr bwMode="auto">
          <a:xfrm flipV="1">
            <a:off x="3943350" y="3834344"/>
            <a:ext cx="120650" cy="233468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3101978" y="4086227"/>
            <a:ext cx="131286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Sample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Netflow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6" name="Cloud Callout 72"/>
          <p:cNvSpPr>
            <a:spLocks noChangeArrowheads="1"/>
          </p:cNvSpPr>
          <p:nvPr/>
        </p:nvSpPr>
        <p:spPr bwMode="auto">
          <a:xfrm>
            <a:off x="3154366" y="1662095"/>
            <a:ext cx="2868515" cy="782146"/>
          </a:xfrm>
          <a:prstGeom prst="cloudCallout">
            <a:avLst>
              <a:gd name="adj1" fmla="val -12532"/>
              <a:gd name="adj2" fmla="val 7087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Scan Netflow data</a:t>
            </a:r>
          </a:p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to detect DDOS attacks</a:t>
            </a:r>
            <a:endParaRPr lang="en-US" sz="14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7" name="Freeform 73"/>
          <p:cNvSpPr>
            <a:spLocks/>
          </p:cNvSpPr>
          <p:nvPr/>
        </p:nvSpPr>
        <p:spPr bwMode="auto">
          <a:xfrm>
            <a:off x="1704978" y="5310187"/>
            <a:ext cx="165917" cy="329145"/>
          </a:xfrm>
          <a:custGeom>
            <a:avLst/>
            <a:gdLst>
              <a:gd name="T0" fmla="*/ 22998 w 5128414"/>
              <a:gd name="T1" fmla="*/ 857250 h 857250"/>
              <a:gd name="T2" fmla="*/ 775013 w 5128414"/>
              <a:gd name="T3" fmla="*/ 285750 h 857250"/>
              <a:gd name="T4" fmla="*/ 5125258 w 5128414"/>
              <a:gd name="T5" fmla="*/ 0 h 857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28414" h="857250">
                <a:moveTo>
                  <a:pt x="23014" y="857250"/>
                </a:moveTo>
                <a:cubicBezTo>
                  <a:pt x="-26199" y="642937"/>
                  <a:pt x="-75411" y="428625"/>
                  <a:pt x="775489" y="285750"/>
                </a:cubicBezTo>
                <a:cubicBezTo>
                  <a:pt x="1626389" y="142875"/>
                  <a:pt x="3377401" y="71437"/>
                  <a:pt x="5128414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8" name="Freeform 74"/>
          <p:cNvSpPr>
            <a:spLocks/>
          </p:cNvSpPr>
          <p:nvPr/>
        </p:nvSpPr>
        <p:spPr bwMode="auto">
          <a:xfrm>
            <a:off x="3575053" y="5722936"/>
            <a:ext cx="165917" cy="329145"/>
          </a:xfrm>
          <a:custGeom>
            <a:avLst/>
            <a:gdLst>
              <a:gd name="T0" fmla="*/ 0 w 3228975"/>
              <a:gd name="T1" fmla="*/ 1304925 h 1304925"/>
              <a:gd name="T2" fmla="*/ 733425 w 3228975"/>
              <a:gd name="T3" fmla="*/ 428625 h 1304925"/>
              <a:gd name="T4" fmla="*/ 3228975 w 3228975"/>
              <a:gd name="T5" fmla="*/ 0 h 1304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28975" h="1304925">
                <a:moveTo>
                  <a:pt x="0" y="1304925"/>
                </a:moveTo>
                <a:cubicBezTo>
                  <a:pt x="97631" y="975518"/>
                  <a:pt x="195263" y="646112"/>
                  <a:pt x="733425" y="428625"/>
                </a:cubicBezTo>
                <a:cubicBezTo>
                  <a:pt x="1271587" y="211138"/>
                  <a:pt x="2250281" y="105569"/>
                  <a:pt x="3228975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9" name="Group 64"/>
          <p:cNvGrpSpPr>
            <a:grpSpLocks/>
          </p:cNvGrpSpPr>
          <p:nvPr/>
        </p:nvGrpSpPr>
        <p:grpSpPr bwMode="auto">
          <a:xfrm>
            <a:off x="3101978" y="5995421"/>
            <a:ext cx="752475" cy="1022351"/>
            <a:chOff x="1485900" y="3761583"/>
            <a:chExt cx="1198563" cy="1198563"/>
          </a:xfrm>
        </p:grpSpPr>
        <p:pic>
          <p:nvPicPr>
            <p:cNvPr id="71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5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DDoS mitigation architecture</a:t>
            </a:r>
            <a:br>
              <a:rPr lang="fr-FR" smtClean="0"/>
            </a:br>
            <a:r>
              <a:rPr lang="fr-FR" sz="2400" smtClean="0"/>
              <a:t>2. Detection (DDOS) </a:t>
            </a:r>
            <a:endParaRPr lang="en-US" sz="2400" smtClean="0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1315639" y="3331922"/>
            <a:ext cx="4648200" cy="2963332"/>
          </a:xfrm>
          <a:custGeom>
            <a:avLst/>
            <a:gdLst>
              <a:gd name="T0" fmla="*/ 1180 w 1339"/>
              <a:gd name="T1" fmla="*/ 669 h 806"/>
              <a:gd name="T2" fmla="*/ 1118 w 1339"/>
              <a:gd name="T3" fmla="*/ 505 h 806"/>
              <a:gd name="T4" fmla="*/ 1117 w 1339"/>
              <a:gd name="T5" fmla="*/ 507 h 806"/>
              <a:gd name="T6" fmla="*/ 1101 w 1339"/>
              <a:gd name="T7" fmla="*/ 491 h 806"/>
              <a:gd name="T8" fmla="*/ 1112 w 1339"/>
              <a:gd name="T9" fmla="*/ 461 h 806"/>
              <a:gd name="T10" fmla="*/ 1113 w 1339"/>
              <a:gd name="T11" fmla="*/ 461 h 806"/>
              <a:gd name="T12" fmla="*/ 1126 w 1339"/>
              <a:gd name="T13" fmla="*/ 382 h 806"/>
              <a:gd name="T14" fmla="*/ 936 w 1339"/>
              <a:gd name="T15" fmla="*/ 162 h 806"/>
              <a:gd name="T16" fmla="*/ 899 w 1339"/>
              <a:gd name="T17" fmla="*/ 165 h 806"/>
              <a:gd name="T18" fmla="*/ 662 w 1339"/>
              <a:gd name="T19" fmla="*/ 0 h 806"/>
              <a:gd name="T20" fmla="*/ 418 w 1339"/>
              <a:gd name="T21" fmla="*/ 184 h 806"/>
              <a:gd name="T22" fmla="*/ 317 w 1339"/>
              <a:gd name="T23" fmla="*/ 145 h 806"/>
              <a:gd name="T24" fmla="*/ 120 w 1339"/>
              <a:gd name="T25" fmla="*/ 427 h 806"/>
              <a:gd name="T26" fmla="*/ 120 w 1339"/>
              <a:gd name="T27" fmla="*/ 429 h 806"/>
              <a:gd name="T28" fmla="*/ 120 w 1339"/>
              <a:gd name="T29" fmla="*/ 431 h 806"/>
              <a:gd name="T30" fmla="*/ 123 w 1339"/>
              <a:gd name="T31" fmla="*/ 483 h 806"/>
              <a:gd name="T32" fmla="*/ 26 w 1339"/>
              <a:gd name="T33" fmla="*/ 577 h 806"/>
              <a:gd name="T34" fmla="*/ 26 w 1339"/>
              <a:gd name="T35" fmla="*/ 579 h 806"/>
              <a:gd name="T36" fmla="*/ 24 w 1339"/>
              <a:gd name="T37" fmla="*/ 583 h 806"/>
              <a:gd name="T38" fmla="*/ 21 w 1339"/>
              <a:gd name="T39" fmla="*/ 589 h 806"/>
              <a:gd name="T40" fmla="*/ 21 w 1339"/>
              <a:gd name="T41" fmla="*/ 589 h 806"/>
              <a:gd name="T42" fmla="*/ 0 w 1339"/>
              <a:gd name="T43" fmla="*/ 692 h 806"/>
              <a:gd name="T44" fmla="*/ 0 w 1339"/>
              <a:gd name="T45" fmla="*/ 696 h 806"/>
              <a:gd name="T46" fmla="*/ 0 w 1339"/>
              <a:gd name="T47" fmla="*/ 704 h 806"/>
              <a:gd name="T48" fmla="*/ 0 w 1339"/>
              <a:gd name="T49" fmla="*/ 716 h 806"/>
              <a:gd name="T50" fmla="*/ 0 w 1339"/>
              <a:gd name="T51" fmla="*/ 731 h 806"/>
              <a:gd name="T52" fmla="*/ 0 w 1339"/>
              <a:gd name="T53" fmla="*/ 735 h 806"/>
              <a:gd name="T54" fmla="*/ 1 w 1339"/>
              <a:gd name="T55" fmla="*/ 748 h 806"/>
              <a:gd name="T56" fmla="*/ 1 w 1339"/>
              <a:gd name="T57" fmla="*/ 750 h 806"/>
              <a:gd name="T58" fmla="*/ 3 w 1339"/>
              <a:gd name="T59" fmla="*/ 765 h 806"/>
              <a:gd name="T60" fmla="*/ 3 w 1339"/>
              <a:gd name="T61" fmla="*/ 767 h 806"/>
              <a:gd name="T62" fmla="*/ 8 w 1339"/>
              <a:gd name="T63" fmla="*/ 797 h 806"/>
              <a:gd name="T64" fmla="*/ 8 w 1339"/>
              <a:gd name="T65" fmla="*/ 797 h 806"/>
              <a:gd name="T66" fmla="*/ 20 w 1339"/>
              <a:gd name="T67" fmla="*/ 839 h 806"/>
              <a:gd name="T68" fmla="*/ 21 w 1339"/>
              <a:gd name="T69" fmla="*/ 841 h 806"/>
              <a:gd name="T70" fmla="*/ 26 w 1339"/>
              <a:gd name="T71" fmla="*/ 853 h 806"/>
              <a:gd name="T72" fmla="*/ 27 w 1339"/>
              <a:gd name="T73" fmla="*/ 856 h 806"/>
              <a:gd name="T74" fmla="*/ 31 w 1339"/>
              <a:gd name="T75" fmla="*/ 863 h 806"/>
              <a:gd name="T76" fmla="*/ 33 w 1339"/>
              <a:gd name="T77" fmla="*/ 868 h 806"/>
              <a:gd name="T78" fmla="*/ 33 w 1339"/>
              <a:gd name="T79" fmla="*/ 870 h 806"/>
              <a:gd name="T80" fmla="*/ 76 w 1339"/>
              <a:gd name="T81" fmla="*/ 924 h 806"/>
              <a:gd name="T82" fmla="*/ 77 w 1339"/>
              <a:gd name="T83" fmla="*/ 922 h 806"/>
              <a:gd name="T84" fmla="*/ 78 w 1339"/>
              <a:gd name="T85" fmla="*/ 924 h 806"/>
              <a:gd name="T86" fmla="*/ 77 w 1339"/>
              <a:gd name="T87" fmla="*/ 924 h 806"/>
              <a:gd name="T88" fmla="*/ 77 w 1339"/>
              <a:gd name="T89" fmla="*/ 932 h 806"/>
              <a:gd name="T90" fmla="*/ 281 w 1339"/>
              <a:gd name="T91" fmla="*/ 1187 h 806"/>
              <a:gd name="T92" fmla="*/ 375 w 1339"/>
              <a:gd name="T93" fmla="*/ 1158 h 806"/>
              <a:gd name="T94" fmla="*/ 657 w 1339"/>
              <a:gd name="T95" fmla="*/ 1361 h 806"/>
              <a:gd name="T96" fmla="*/ 891 w 1339"/>
              <a:gd name="T97" fmla="*/ 1253 h 806"/>
              <a:gd name="T98" fmla="*/ 891 w 1339"/>
              <a:gd name="T99" fmla="*/ 1255 h 806"/>
              <a:gd name="T100" fmla="*/ 954 w 1339"/>
              <a:gd name="T101" fmla="*/ 1273 h 806"/>
              <a:gd name="T102" fmla="*/ 1147 w 1339"/>
              <a:gd name="T103" fmla="*/ 910 h 806"/>
              <a:gd name="T104" fmla="*/ 1139 w 1339"/>
              <a:gd name="T105" fmla="*/ 807 h 806"/>
              <a:gd name="T106" fmla="*/ 1134 w 1339"/>
              <a:gd name="T107" fmla="*/ 811 h 806"/>
              <a:gd name="T108" fmla="*/ 1134 w 1339"/>
              <a:gd name="T109" fmla="*/ 809 h 806"/>
              <a:gd name="T110" fmla="*/ 1152 w 1339"/>
              <a:gd name="T111" fmla="*/ 782 h 806"/>
              <a:gd name="T112" fmla="*/ 1154 w 1339"/>
              <a:gd name="T113" fmla="*/ 782 h 806"/>
              <a:gd name="T114" fmla="*/ 1180 w 1339"/>
              <a:gd name="T115" fmla="*/ 669 h 806"/>
              <a:gd name="T116" fmla="*/ 892 w 1339"/>
              <a:gd name="T117" fmla="*/ 1243 h 806"/>
              <a:gd name="T118" fmla="*/ 893 w 1339"/>
              <a:gd name="T119" fmla="*/ 1241 h 806"/>
              <a:gd name="T120" fmla="*/ 893 w 1339"/>
              <a:gd name="T121" fmla="*/ 1243 h 806"/>
              <a:gd name="T122" fmla="*/ 892 w 1339"/>
              <a:gd name="T123" fmla="*/ 1243 h 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9"/>
              <a:gd name="T187" fmla="*/ 0 h 806"/>
              <a:gd name="T188" fmla="*/ 1339 w 1339"/>
              <a:gd name="T189" fmla="*/ 806 h 80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9" h="806">
                <a:moveTo>
                  <a:pt x="1339" y="396"/>
                </a:moveTo>
                <a:cubicBezTo>
                  <a:pt x="1339" y="358"/>
                  <a:pt x="1313" y="324"/>
                  <a:pt x="1269" y="299"/>
                </a:cubicBezTo>
                <a:cubicBezTo>
                  <a:pt x="1267" y="300"/>
                  <a:pt x="1267" y="300"/>
                  <a:pt x="1267" y="300"/>
                </a:cubicBezTo>
                <a:cubicBezTo>
                  <a:pt x="1261" y="297"/>
                  <a:pt x="1255" y="294"/>
                  <a:pt x="1249" y="291"/>
                </a:cubicBezTo>
                <a:cubicBezTo>
                  <a:pt x="1254" y="285"/>
                  <a:pt x="1259" y="279"/>
                  <a:pt x="1262" y="273"/>
                </a:cubicBezTo>
                <a:cubicBezTo>
                  <a:pt x="1263" y="273"/>
                  <a:pt x="1263" y="273"/>
                  <a:pt x="1263" y="273"/>
                </a:cubicBezTo>
                <a:cubicBezTo>
                  <a:pt x="1273" y="259"/>
                  <a:pt x="1278" y="243"/>
                  <a:pt x="1278" y="226"/>
                </a:cubicBezTo>
                <a:cubicBezTo>
                  <a:pt x="1278" y="154"/>
                  <a:pt x="1182" y="96"/>
                  <a:pt x="1062" y="96"/>
                </a:cubicBezTo>
                <a:cubicBezTo>
                  <a:pt x="1048" y="96"/>
                  <a:pt x="1033" y="97"/>
                  <a:pt x="1020" y="98"/>
                </a:cubicBezTo>
                <a:cubicBezTo>
                  <a:pt x="975" y="40"/>
                  <a:pt x="872" y="0"/>
                  <a:pt x="751" y="0"/>
                </a:cubicBezTo>
                <a:cubicBezTo>
                  <a:pt x="622" y="0"/>
                  <a:pt x="514" y="45"/>
                  <a:pt x="474" y="109"/>
                </a:cubicBezTo>
                <a:cubicBezTo>
                  <a:pt x="440" y="95"/>
                  <a:pt x="402" y="86"/>
                  <a:pt x="360" y="86"/>
                </a:cubicBezTo>
                <a:cubicBezTo>
                  <a:pt x="235" y="86"/>
                  <a:pt x="136" y="161"/>
                  <a:pt x="136" y="253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6" y="254"/>
                  <a:pt x="136" y="255"/>
                  <a:pt x="136" y="255"/>
                </a:cubicBezTo>
                <a:cubicBezTo>
                  <a:pt x="136" y="266"/>
                  <a:pt x="137" y="276"/>
                  <a:pt x="140" y="286"/>
                </a:cubicBezTo>
                <a:cubicBezTo>
                  <a:pt x="95" y="291"/>
                  <a:pt x="55" y="311"/>
                  <a:pt x="30" y="342"/>
                </a:cubicBezTo>
                <a:cubicBezTo>
                  <a:pt x="30" y="342"/>
                  <a:pt x="29" y="343"/>
                  <a:pt x="29" y="343"/>
                </a:cubicBezTo>
                <a:cubicBezTo>
                  <a:pt x="28" y="344"/>
                  <a:pt x="28" y="344"/>
                  <a:pt x="27" y="345"/>
                </a:cubicBezTo>
                <a:cubicBezTo>
                  <a:pt x="26" y="346"/>
                  <a:pt x="25" y="347"/>
                  <a:pt x="24" y="349"/>
                </a:cubicBezTo>
                <a:cubicBezTo>
                  <a:pt x="24" y="349"/>
                  <a:pt x="24" y="349"/>
                  <a:pt x="24" y="349"/>
                </a:cubicBezTo>
                <a:cubicBezTo>
                  <a:pt x="11" y="367"/>
                  <a:pt x="3" y="387"/>
                  <a:pt x="0" y="410"/>
                </a:cubicBezTo>
                <a:cubicBezTo>
                  <a:pt x="0" y="411"/>
                  <a:pt x="0" y="411"/>
                  <a:pt x="0" y="412"/>
                </a:cubicBezTo>
                <a:cubicBezTo>
                  <a:pt x="0" y="413"/>
                  <a:pt x="0" y="415"/>
                  <a:pt x="0" y="417"/>
                </a:cubicBezTo>
                <a:cubicBezTo>
                  <a:pt x="0" y="419"/>
                  <a:pt x="0" y="421"/>
                  <a:pt x="0" y="424"/>
                </a:cubicBezTo>
                <a:cubicBezTo>
                  <a:pt x="0" y="427"/>
                  <a:pt x="0" y="430"/>
                  <a:pt x="0" y="433"/>
                </a:cubicBezTo>
                <a:cubicBezTo>
                  <a:pt x="0" y="433"/>
                  <a:pt x="0" y="434"/>
                  <a:pt x="0" y="435"/>
                </a:cubicBezTo>
                <a:cubicBezTo>
                  <a:pt x="0" y="438"/>
                  <a:pt x="1" y="440"/>
                  <a:pt x="1" y="443"/>
                </a:cubicBezTo>
                <a:cubicBezTo>
                  <a:pt x="1" y="443"/>
                  <a:pt x="1" y="444"/>
                  <a:pt x="1" y="444"/>
                </a:cubicBezTo>
                <a:cubicBezTo>
                  <a:pt x="2" y="447"/>
                  <a:pt x="2" y="450"/>
                  <a:pt x="3" y="453"/>
                </a:cubicBezTo>
                <a:cubicBezTo>
                  <a:pt x="3" y="453"/>
                  <a:pt x="3" y="454"/>
                  <a:pt x="3" y="454"/>
                </a:cubicBezTo>
                <a:cubicBezTo>
                  <a:pt x="5" y="460"/>
                  <a:pt x="7" y="466"/>
                  <a:pt x="9" y="472"/>
                </a:cubicBezTo>
                <a:cubicBezTo>
                  <a:pt x="9" y="472"/>
                  <a:pt x="9" y="472"/>
                  <a:pt x="9" y="472"/>
                </a:cubicBezTo>
                <a:cubicBezTo>
                  <a:pt x="13" y="481"/>
                  <a:pt x="18" y="489"/>
                  <a:pt x="23" y="497"/>
                </a:cubicBezTo>
                <a:cubicBezTo>
                  <a:pt x="24" y="497"/>
                  <a:pt x="24" y="497"/>
                  <a:pt x="24" y="498"/>
                </a:cubicBezTo>
                <a:cubicBezTo>
                  <a:pt x="26" y="500"/>
                  <a:pt x="27" y="503"/>
                  <a:pt x="29" y="505"/>
                </a:cubicBezTo>
                <a:cubicBezTo>
                  <a:pt x="30" y="505"/>
                  <a:pt x="30" y="506"/>
                  <a:pt x="31" y="507"/>
                </a:cubicBezTo>
                <a:cubicBezTo>
                  <a:pt x="32" y="508"/>
                  <a:pt x="33" y="509"/>
                  <a:pt x="35" y="511"/>
                </a:cubicBezTo>
                <a:cubicBezTo>
                  <a:pt x="36" y="512"/>
                  <a:pt x="37" y="513"/>
                  <a:pt x="38" y="514"/>
                </a:cubicBezTo>
                <a:cubicBezTo>
                  <a:pt x="38" y="514"/>
                  <a:pt x="38" y="515"/>
                  <a:pt x="38" y="515"/>
                </a:cubicBezTo>
                <a:cubicBezTo>
                  <a:pt x="52" y="528"/>
                  <a:pt x="68" y="539"/>
                  <a:pt x="86" y="547"/>
                </a:cubicBezTo>
                <a:cubicBezTo>
                  <a:pt x="87" y="546"/>
                  <a:pt x="87" y="546"/>
                  <a:pt x="87" y="546"/>
                </a:cubicBezTo>
                <a:cubicBezTo>
                  <a:pt x="87" y="547"/>
                  <a:pt x="87" y="547"/>
                  <a:pt x="88" y="547"/>
                </a:cubicBezTo>
                <a:cubicBezTo>
                  <a:pt x="87" y="547"/>
                  <a:pt x="87" y="547"/>
                  <a:pt x="87" y="547"/>
                </a:cubicBezTo>
                <a:cubicBezTo>
                  <a:pt x="87" y="549"/>
                  <a:pt x="87" y="550"/>
                  <a:pt x="87" y="552"/>
                </a:cubicBezTo>
                <a:cubicBezTo>
                  <a:pt x="87" y="636"/>
                  <a:pt x="190" y="703"/>
                  <a:pt x="319" y="703"/>
                </a:cubicBezTo>
                <a:cubicBezTo>
                  <a:pt x="358" y="703"/>
                  <a:pt x="394" y="697"/>
                  <a:pt x="426" y="686"/>
                </a:cubicBezTo>
                <a:cubicBezTo>
                  <a:pt x="463" y="755"/>
                  <a:pt x="591" y="806"/>
                  <a:pt x="746" y="806"/>
                </a:cubicBezTo>
                <a:cubicBezTo>
                  <a:pt x="855" y="806"/>
                  <a:pt x="951" y="781"/>
                  <a:pt x="1011" y="742"/>
                </a:cubicBezTo>
                <a:cubicBezTo>
                  <a:pt x="1011" y="743"/>
                  <a:pt x="1011" y="743"/>
                  <a:pt x="1011" y="743"/>
                </a:cubicBezTo>
                <a:cubicBezTo>
                  <a:pt x="1033" y="750"/>
                  <a:pt x="1057" y="754"/>
                  <a:pt x="1082" y="754"/>
                </a:cubicBezTo>
                <a:cubicBezTo>
                  <a:pt x="1203" y="754"/>
                  <a:pt x="1301" y="659"/>
                  <a:pt x="1301" y="539"/>
                </a:cubicBezTo>
                <a:cubicBezTo>
                  <a:pt x="1301" y="518"/>
                  <a:pt x="1297" y="498"/>
                  <a:pt x="1292" y="478"/>
                </a:cubicBezTo>
                <a:cubicBezTo>
                  <a:pt x="1287" y="480"/>
                  <a:pt x="1287" y="480"/>
                  <a:pt x="1287" y="480"/>
                </a:cubicBezTo>
                <a:cubicBezTo>
                  <a:pt x="1287" y="480"/>
                  <a:pt x="1287" y="479"/>
                  <a:pt x="1287" y="479"/>
                </a:cubicBezTo>
                <a:cubicBezTo>
                  <a:pt x="1294" y="474"/>
                  <a:pt x="1301" y="468"/>
                  <a:pt x="1307" y="463"/>
                </a:cubicBezTo>
                <a:cubicBezTo>
                  <a:pt x="1309" y="463"/>
                  <a:pt x="1309" y="463"/>
                  <a:pt x="1309" y="463"/>
                </a:cubicBezTo>
                <a:cubicBezTo>
                  <a:pt x="1329" y="444"/>
                  <a:pt x="1339" y="421"/>
                  <a:pt x="1339" y="396"/>
                </a:cubicBezTo>
                <a:close/>
                <a:moveTo>
                  <a:pt x="1012" y="736"/>
                </a:moveTo>
                <a:cubicBezTo>
                  <a:pt x="1012" y="735"/>
                  <a:pt x="1013" y="735"/>
                  <a:pt x="1013" y="735"/>
                </a:cubicBezTo>
                <a:cubicBezTo>
                  <a:pt x="1013" y="736"/>
                  <a:pt x="1013" y="736"/>
                  <a:pt x="1013" y="736"/>
                </a:cubicBezTo>
                <a:lnTo>
                  <a:pt x="1012" y="736"/>
                </a:lnTo>
                <a:close/>
              </a:path>
            </a:pathLst>
          </a:custGeom>
          <a:solidFill>
            <a:schemeClr val="bg1">
              <a:lumMod val="50000"/>
              <a:alpha val="58823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365760" anchor="ctr" anchorCtr="1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1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552017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5420784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4872037" y="5740400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DDOS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smtClean="0">
                <a:solidFill>
                  <a:prstClr val="white"/>
                </a:solidFill>
              </a:rPr>
              <a:t>scrubber </a:t>
            </a:r>
            <a:endParaRPr lang="fr-BE" sz="2000" dirty="0">
              <a:solidFill>
                <a:prstClr val="white"/>
              </a:solidFill>
            </a:endParaRPr>
          </a:p>
        </p:txBody>
      </p:sp>
      <p:pic>
        <p:nvPicPr>
          <p:cNvPr id="34" name="Picture 10" descr="http://upload.wikimedia.org/wikipedia/commons/thumb/9/9b/CitigroupCenterChicago.jpg/220px-CitigroupCenterChic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3757086"/>
            <a:ext cx="1638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4660900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7" y="4711700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7" y="6091767"/>
            <a:ext cx="53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1143000" y="2906184"/>
            <a:ext cx="13716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solidFill>
                  <a:prstClr val="white"/>
                </a:solidFill>
              </a:rPr>
              <a:t>Security Server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05187" y="2724151"/>
            <a:ext cx="1219200" cy="914400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DDOS</a:t>
            </a:r>
          </a:p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>
                <a:solidFill>
                  <a:prstClr val="white"/>
                </a:solidFill>
              </a:rPr>
              <a:t>Analyser </a:t>
            </a:r>
          </a:p>
        </p:txBody>
      </p:sp>
      <p:cxnSp>
        <p:nvCxnSpPr>
          <p:cNvPr id="44" name="Straight Arrow Connector 57"/>
          <p:cNvCxnSpPr>
            <a:cxnSpLocks noChangeShapeType="1"/>
          </p:cNvCxnSpPr>
          <p:nvPr/>
        </p:nvCxnSpPr>
        <p:spPr bwMode="auto">
          <a:xfrm flipV="1">
            <a:off x="2005015" y="3678769"/>
            <a:ext cx="1743075" cy="194521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61"/>
          <p:cNvCxnSpPr>
            <a:cxnSpLocks noChangeShapeType="1"/>
            <a:stCxn id="37" idx="0"/>
          </p:cNvCxnSpPr>
          <p:nvPr/>
        </p:nvCxnSpPr>
        <p:spPr bwMode="auto">
          <a:xfrm flipV="1">
            <a:off x="3824287" y="3757085"/>
            <a:ext cx="120650" cy="233468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982915" y="4008967"/>
            <a:ext cx="131286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Sample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Netflow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Cloud Callout 72"/>
          <p:cNvSpPr>
            <a:spLocks noChangeArrowheads="1"/>
          </p:cNvSpPr>
          <p:nvPr/>
        </p:nvSpPr>
        <p:spPr bwMode="auto">
          <a:xfrm>
            <a:off x="3203575" y="1584836"/>
            <a:ext cx="2530310" cy="782146"/>
          </a:xfrm>
          <a:prstGeom prst="cloudCallout">
            <a:avLst>
              <a:gd name="adj1" fmla="val -12532"/>
              <a:gd name="adj2" fmla="val 7087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Scan Netflow data</a:t>
            </a:r>
          </a:p>
          <a:p>
            <a:pPr defTabSz="814388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Find DDOS signature</a:t>
            </a:r>
            <a:endParaRPr lang="en-US" sz="14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Freeform 73"/>
          <p:cNvSpPr>
            <a:spLocks/>
          </p:cNvSpPr>
          <p:nvPr/>
        </p:nvSpPr>
        <p:spPr bwMode="auto">
          <a:xfrm>
            <a:off x="1585915" y="5232928"/>
            <a:ext cx="165917" cy="329145"/>
          </a:xfrm>
          <a:custGeom>
            <a:avLst/>
            <a:gdLst>
              <a:gd name="T0" fmla="*/ 22998 w 5128414"/>
              <a:gd name="T1" fmla="*/ 857250 h 857250"/>
              <a:gd name="T2" fmla="*/ 775013 w 5128414"/>
              <a:gd name="T3" fmla="*/ 285750 h 857250"/>
              <a:gd name="T4" fmla="*/ 5125258 w 5128414"/>
              <a:gd name="T5" fmla="*/ 0 h 857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28414" h="857250">
                <a:moveTo>
                  <a:pt x="23014" y="857250"/>
                </a:moveTo>
                <a:cubicBezTo>
                  <a:pt x="-26199" y="642937"/>
                  <a:pt x="-75411" y="428625"/>
                  <a:pt x="775489" y="285750"/>
                </a:cubicBezTo>
                <a:cubicBezTo>
                  <a:pt x="1626389" y="142875"/>
                  <a:pt x="3377401" y="71437"/>
                  <a:pt x="5128414" y="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Freeform 74"/>
          <p:cNvSpPr>
            <a:spLocks/>
          </p:cNvSpPr>
          <p:nvPr/>
        </p:nvSpPr>
        <p:spPr bwMode="auto">
          <a:xfrm>
            <a:off x="3455990" y="5645679"/>
            <a:ext cx="165917" cy="329145"/>
          </a:xfrm>
          <a:custGeom>
            <a:avLst/>
            <a:gdLst>
              <a:gd name="T0" fmla="*/ 0 w 3228975"/>
              <a:gd name="T1" fmla="*/ 1304925 h 1304925"/>
              <a:gd name="T2" fmla="*/ 733425 w 3228975"/>
              <a:gd name="T3" fmla="*/ 428625 h 1304925"/>
              <a:gd name="T4" fmla="*/ 3228975 w 3228975"/>
              <a:gd name="T5" fmla="*/ 0 h 1304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28975" h="1304925">
                <a:moveTo>
                  <a:pt x="0" y="1304925"/>
                </a:moveTo>
                <a:cubicBezTo>
                  <a:pt x="97631" y="975518"/>
                  <a:pt x="195263" y="646112"/>
                  <a:pt x="733425" y="428625"/>
                </a:cubicBezTo>
                <a:cubicBezTo>
                  <a:pt x="1271587" y="211138"/>
                  <a:pt x="2250281" y="105569"/>
                  <a:pt x="3228975" y="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602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4" name="Straight Arrow Connector 3"/>
          <p:cNvCxnSpPr>
            <a:cxnSpLocks noChangeShapeType="1"/>
          </p:cNvCxnSpPr>
          <p:nvPr/>
        </p:nvCxnSpPr>
        <p:spPr bwMode="auto">
          <a:xfrm flipH="1">
            <a:off x="2514600" y="3022602"/>
            <a:ext cx="842962" cy="15875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" name="Group 64"/>
          <p:cNvGrpSpPr>
            <a:grpSpLocks/>
          </p:cNvGrpSpPr>
          <p:nvPr/>
        </p:nvGrpSpPr>
        <p:grpSpPr bwMode="auto">
          <a:xfrm>
            <a:off x="1371603" y="5861051"/>
            <a:ext cx="752475" cy="1022351"/>
            <a:chOff x="1485900" y="3761583"/>
            <a:chExt cx="1198563" cy="1198563"/>
          </a:xfrm>
        </p:grpSpPr>
        <p:pic>
          <p:nvPicPr>
            <p:cNvPr id="56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Group 64"/>
          <p:cNvGrpSpPr>
            <a:grpSpLocks/>
          </p:cNvGrpSpPr>
          <p:nvPr/>
        </p:nvGrpSpPr>
        <p:grpSpPr bwMode="auto">
          <a:xfrm>
            <a:off x="3101979" y="5995421"/>
            <a:ext cx="752475" cy="1022351"/>
            <a:chOff x="1485900" y="3761583"/>
            <a:chExt cx="1198563" cy="1198563"/>
          </a:xfrm>
        </p:grpSpPr>
        <p:pic>
          <p:nvPicPr>
            <p:cNvPr id="60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7615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139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4" descr="http://upload.wikimedia.org/wikipedia/commons/thumb/c/c1/Computer-aj_aj_ashton_01.svg/320px-Computer-aj_aj_ashton_01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4066383"/>
              <a:ext cx="89376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80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1F497D"/>
      </a:dk2>
      <a:lt2>
        <a:srgbClr val="9A9B9C"/>
      </a:lt2>
      <a:accent1>
        <a:srgbClr val="00B9E4"/>
      </a:accent1>
      <a:accent2>
        <a:srgbClr val="F27021"/>
      </a:accent2>
      <a:accent3>
        <a:srgbClr val="FFA100"/>
      </a:accent3>
      <a:accent4>
        <a:srgbClr val="BED600"/>
      </a:accent4>
      <a:accent5>
        <a:srgbClr val="168ACB"/>
      </a:accent5>
      <a:accent6>
        <a:srgbClr val="B1009D"/>
      </a:accent6>
      <a:hlink>
        <a:srgbClr val="FE9100"/>
      </a:hlink>
      <a:folHlink>
        <a:srgbClr val="8889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template.potx</Template>
  <TotalTime>38422</TotalTime>
  <Words>1854</Words>
  <Application>Microsoft Office PowerPoint</Application>
  <PresentationFormat>On-screen Show (4:3)</PresentationFormat>
  <Paragraphs>691</Paragraphs>
  <Slides>36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Ciscolight</vt:lpstr>
      <vt:lpstr>Wingdings</vt:lpstr>
      <vt:lpstr>Apple LiGothic Medium</vt:lpstr>
      <vt:lpstr>Courier New</vt:lpstr>
      <vt:lpstr>Cisco Arial 4x3 template</vt:lpstr>
      <vt:lpstr>Office Theme</vt:lpstr>
      <vt:lpstr>BGP DDoS Mitigation   Gunter Van de Velde  Sr Technical Leader NOSTG, Cisco Systems </vt:lpstr>
      <vt:lpstr>A simple DDoS mitigation mechanism explained</vt:lpstr>
      <vt:lpstr>DDoS Mitigation Adoption Cycle</vt:lpstr>
      <vt:lpstr>DDoS Overview</vt:lpstr>
      <vt:lpstr>DDOS impact on Customer Business</vt:lpstr>
      <vt:lpstr>DDOS impact on customer Business</vt:lpstr>
      <vt:lpstr>2011 DDoS trends (Nanog source) </vt:lpstr>
      <vt:lpstr>DDoS mitigation architecture 1. Detection (no DDoS) </vt:lpstr>
      <vt:lpstr>DDoS mitigation architecture 2. Detection (DDOS) </vt:lpstr>
      <vt:lpstr>DDoS mitigation architecture 3. Redirect traffic to DDOS scruber</vt:lpstr>
      <vt:lpstr>DDoS Mitigation: Architecture Considerations</vt:lpstr>
      <vt:lpstr>The concept</vt:lpstr>
      <vt:lpstr>Phase-1: Traditional DDoS mitigation</vt:lpstr>
      <vt:lpstr>Phase-2: BGP based DDoS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How does it work?</vt:lpstr>
      <vt:lpstr>Going back to traditional traffic flow</vt:lpstr>
      <vt:lpstr>Why injecting DDoS in separate BGP instance ?</vt:lpstr>
      <vt:lpstr>PowerPoint Presentation</vt:lpstr>
      <vt:lpstr>PowerPoint Presentation</vt:lpstr>
      <vt:lpstr>Backup Slides</vt:lpstr>
      <vt:lpstr>Configuration (1)</vt:lpstr>
      <vt:lpstr>Configuration (2)</vt:lpstr>
      <vt:lpstr>“show” commands</vt:lpstr>
      <vt:lpstr>“show” commands (1)</vt:lpstr>
      <vt:lpstr>“show” commands (2)</vt:lpstr>
      <vt:lpstr>“show” commands (3)</vt:lpstr>
      <vt:lpstr>Thank You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Wendy Hower</dc:creator>
  <cp:lastModifiedBy>Gunter Van de Velde (gvandeve)</cp:lastModifiedBy>
  <cp:revision>451</cp:revision>
  <dcterms:created xsi:type="dcterms:W3CDTF">2012-12-10T12:08:02Z</dcterms:created>
  <dcterms:modified xsi:type="dcterms:W3CDTF">2013-05-16T12:20:58Z</dcterms:modified>
</cp:coreProperties>
</file>