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3"/>
  </p:notesMasterIdLst>
  <p:sldIdLst>
    <p:sldId id="271" r:id="rId2"/>
    <p:sldId id="272" r:id="rId3"/>
    <p:sldId id="273" r:id="rId4"/>
    <p:sldId id="291" r:id="rId5"/>
    <p:sldId id="274" r:id="rId6"/>
    <p:sldId id="292" r:id="rId7"/>
    <p:sldId id="286" r:id="rId8"/>
    <p:sldId id="288" r:id="rId9"/>
    <p:sldId id="278" r:id="rId10"/>
    <p:sldId id="281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7" autoAdjust="0"/>
    <p:restoredTop sz="86462" autoAdjust="0"/>
  </p:normalViewPr>
  <p:slideViewPr>
    <p:cSldViewPr>
      <p:cViewPr varScale="1">
        <p:scale>
          <a:sx n="94" d="100"/>
          <a:sy n="94" d="100"/>
        </p:scale>
        <p:origin x="-9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17/05/13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Update of office holders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positions.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Added Dmitry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Kohmanyuk</a:t>
            </a:r>
            <a:r>
              <a:rPr lang="en-US" baseline="0" dirty="0" smtClean="0"/>
              <a:t> and Ricardo </a:t>
            </a:r>
            <a:r>
              <a:rPr lang="en-US" baseline="0" dirty="0" err="1" smtClean="0"/>
              <a:t>Patara</a:t>
            </a:r>
            <a:r>
              <a:rPr lang="en-US" baseline="0" dirty="0" smtClean="0"/>
              <a:t> are new members of the ASO AC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ARIN members in highlighted in blue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Naresh</a:t>
            </a:r>
            <a:r>
              <a:rPr lang="en-US" dirty="0" smtClean="0"/>
              <a:t> </a:t>
            </a:r>
            <a:r>
              <a:rPr lang="en-US" dirty="0" err="1" smtClean="0"/>
              <a:t>Ajawani</a:t>
            </a:r>
            <a:r>
              <a:rPr lang="en-US" dirty="0" smtClean="0"/>
              <a:t> is now</a:t>
            </a:r>
            <a:r>
              <a:rPr lang="en-US" baseline="0" dirty="0" smtClean="0"/>
              <a:t> Vice Chair in replace of Dave Wilson who left the ASO AC last year.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Deliberately an empty space for the vacant position left by Alejandro Guzman. LACNIC is organizing new elections to fill this position during Medellin meeting (LACNIC 19) in May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0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9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11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nro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o.icann.org/news" TargetMode="External"/><Relationship Id="rId4" Type="http://schemas.openxmlformats.org/officeDocument/2006/relationships/hyperlink" Target="http://nro.net/new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uncta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NRO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Paul </a:t>
            </a:r>
            <a:r>
              <a:rPr lang="en-US" sz="2000" dirty="0" smtClean="0"/>
              <a:t>Wilson</a:t>
            </a:r>
            <a:endParaRPr lang="en-US" sz="2000" dirty="0" smtClean="0"/>
          </a:p>
          <a:p>
            <a:r>
              <a:rPr lang="en-US" sz="2000" dirty="0" smtClean="0"/>
              <a:t>NRO Executive </a:t>
            </a:r>
            <a:r>
              <a:rPr lang="en-US" sz="2000" dirty="0" smtClean="0"/>
              <a:t>Council</a:t>
            </a:r>
          </a:p>
          <a:p>
            <a:endParaRPr lang="en-US" sz="2000" dirty="0" smtClean="0"/>
          </a:p>
          <a:p>
            <a:r>
              <a:rPr lang="en-US" sz="2000" dirty="0" smtClean="0"/>
              <a:t>RIPE 66, May 2013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Retreat meetings </a:t>
            </a:r>
            <a:r>
              <a:rPr lang="en-US" dirty="0"/>
              <a:t>February 2013 (SG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“I*” Group</a:t>
            </a:r>
          </a:p>
          <a:p>
            <a:r>
              <a:rPr lang="en-US" dirty="0" smtClean="0"/>
              <a:t>Increase </a:t>
            </a:r>
            <a:r>
              <a:rPr lang="en-US" dirty="0" smtClean="0"/>
              <a:t>IGF contribution from 2013</a:t>
            </a:r>
          </a:p>
          <a:p>
            <a:pPr lvl="1"/>
            <a:r>
              <a:rPr lang="en-US" dirty="0" smtClean="0"/>
              <a:t>$100,000</a:t>
            </a:r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Registration </a:t>
            </a:r>
            <a:r>
              <a:rPr lang="en-US" dirty="0" smtClean="0"/>
              <a:t>Services, IPv6</a:t>
            </a:r>
            <a:endParaRPr lang="en-US" dirty="0" smtClean="0"/>
          </a:p>
          <a:p>
            <a:r>
              <a:rPr lang="en-US" dirty="0"/>
              <a:t>RPKI project management</a:t>
            </a:r>
          </a:p>
          <a:p>
            <a:pPr lvl="1"/>
            <a:r>
              <a:rPr lang="en-US" dirty="0"/>
              <a:t>Future planning and </a:t>
            </a:r>
            <a:r>
              <a:rPr lang="en-US" dirty="0" smtClean="0"/>
              <a:t>milestones</a:t>
            </a:r>
          </a:p>
          <a:p>
            <a:r>
              <a:rPr lang="en-US" dirty="0" smtClean="0"/>
              <a:t>ICANN discussions</a:t>
            </a:r>
          </a:p>
          <a:p>
            <a:pPr lvl="1"/>
            <a:r>
              <a:rPr lang="en-US" dirty="0" smtClean="0"/>
              <a:t>Re ICP-2, and source of IANA policy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44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www.nro.net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german@nro.net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it?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4775"/>
            <a:ext cx="8064896" cy="4979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Number Resource Organization</a:t>
            </a:r>
          </a:p>
          <a:p>
            <a:pPr lvl="1"/>
            <a:r>
              <a:rPr lang="en-US" dirty="0" smtClean="0"/>
              <a:t>Vehicle for RIR cooperation and representation</a:t>
            </a:r>
          </a:p>
          <a:p>
            <a:pPr lvl="1"/>
            <a:r>
              <a:rPr lang="en-US" dirty="0" smtClean="0"/>
              <a:t>Lightweight, unincorporated association</a:t>
            </a:r>
          </a:p>
          <a:p>
            <a:pPr lvl="1"/>
            <a:r>
              <a:rPr lang="en-US" dirty="0" smtClean="0"/>
              <a:t>NRO </a:t>
            </a:r>
            <a:r>
              <a:rPr lang="en-US" dirty="0" err="1" smtClean="0"/>
              <a:t>MoU</a:t>
            </a:r>
            <a:r>
              <a:rPr lang="en-US" dirty="0" smtClean="0"/>
              <a:t>, 24 Oct 2003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Protect the unallocated Number Resource pool</a:t>
            </a:r>
          </a:p>
          <a:p>
            <a:pPr lvl="1"/>
            <a:r>
              <a:rPr lang="en-US" dirty="0" smtClean="0"/>
              <a:t>Promote and protect the bottom-up policy development process</a:t>
            </a:r>
          </a:p>
          <a:p>
            <a:pPr lvl="1"/>
            <a:r>
              <a:rPr lang="en-US" dirty="0" smtClean="0"/>
              <a:t>Act as a focal point for input into the RIR system</a:t>
            </a:r>
          </a:p>
          <a:p>
            <a:pPr lvl="1"/>
            <a:r>
              <a:rPr lang="en-US" dirty="0" smtClean="0"/>
              <a:t>Fulfill the role of the ICANN Address Supporting </a:t>
            </a:r>
            <a:r>
              <a:rPr lang="en-US" dirty="0" err="1" smtClean="0"/>
              <a:t>Organisation</a:t>
            </a:r>
            <a:r>
              <a:rPr lang="en-US" dirty="0" smtClean="0"/>
              <a:t> (ASO) 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tructure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</a:t>
            </a:r>
            <a:r>
              <a:rPr lang="en-US" dirty="0"/>
              <a:t>C</a:t>
            </a:r>
            <a:r>
              <a:rPr lang="en-US" dirty="0" smtClean="0"/>
              <a:t>ommittee</a:t>
            </a:r>
          </a:p>
          <a:p>
            <a:pPr lvl="1"/>
            <a:r>
              <a:rPr lang="en-US" dirty="0" smtClean="0"/>
              <a:t>1 appointed representative from each RIR, plus RIR board and staff observers</a:t>
            </a:r>
          </a:p>
          <a:p>
            <a:pPr lvl="1"/>
            <a:r>
              <a:rPr lang="en-US" dirty="0" smtClean="0"/>
              <a:t>3 officeholder positions, rotating annually</a:t>
            </a:r>
          </a:p>
          <a:p>
            <a:pPr lvl="1"/>
            <a:r>
              <a:rPr lang="en-US" dirty="0" smtClean="0"/>
              <a:t>Decisions by unanimous EC agreement</a:t>
            </a:r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Rotating with NRO Secretary position</a:t>
            </a:r>
          </a:p>
          <a:p>
            <a:r>
              <a:rPr lang="en-US" dirty="0" smtClean="0"/>
              <a:t>Coordination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Engineering, Communications, </a:t>
            </a:r>
            <a:r>
              <a:rPr lang="en-US" dirty="0" smtClean="0"/>
              <a:t>Public </a:t>
            </a:r>
            <a:r>
              <a:rPr lang="en-US" dirty="0" smtClean="0"/>
              <a:t>Affairs, </a:t>
            </a:r>
            <a:r>
              <a:rPr lang="en-US" dirty="0" smtClean="0"/>
              <a:t>Registration Services </a:t>
            </a:r>
            <a:r>
              <a:rPr lang="en-US" dirty="0" smtClean="0"/>
              <a:t>Managers*, IPv6*.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6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AFRINIC: </a:t>
            </a:r>
            <a:r>
              <a:rPr lang="en-US" dirty="0" err="1" smtClean="0"/>
              <a:t>Adiel</a:t>
            </a:r>
            <a:r>
              <a:rPr lang="en-US" dirty="0" smtClean="0"/>
              <a:t> </a:t>
            </a:r>
            <a:r>
              <a:rPr lang="en-US" dirty="0" err="1" smtClean="0"/>
              <a:t>Akplogan</a:t>
            </a:r>
            <a:r>
              <a:rPr lang="en-US" dirty="0"/>
              <a:t> (Secretary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APNIC: Paul Wilson </a:t>
            </a:r>
            <a:r>
              <a:rPr lang="en-US" dirty="0"/>
              <a:t>(Chair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ARIN: John Curran </a:t>
            </a:r>
          </a:p>
          <a:p>
            <a:pPr lvl="1"/>
            <a:r>
              <a:rPr lang="en-US" dirty="0" smtClean="0"/>
              <a:t>LACNIC: Raul </a:t>
            </a:r>
            <a:r>
              <a:rPr lang="en-US" dirty="0" err="1" smtClean="0"/>
              <a:t>Echeberria</a:t>
            </a:r>
            <a:endParaRPr lang="en-US" dirty="0"/>
          </a:p>
          <a:p>
            <a:pPr lvl="1"/>
            <a:r>
              <a:rPr lang="en-US" dirty="0" smtClean="0"/>
              <a:t>RIPE NCC: Axel </a:t>
            </a:r>
            <a:r>
              <a:rPr lang="en-US" dirty="0" err="1" smtClean="0"/>
              <a:t>Pawlik</a:t>
            </a:r>
            <a:r>
              <a:rPr lang="en-US" dirty="0"/>
              <a:t> (Treasurer)</a:t>
            </a:r>
            <a:endParaRPr lang="en-US" dirty="0" smtClean="0"/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Hosted by </a:t>
            </a:r>
            <a:r>
              <a:rPr lang="en-US" dirty="0" smtClean="0"/>
              <a:t>AFRINIC</a:t>
            </a:r>
          </a:p>
          <a:p>
            <a:pPr lvl="1"/>
            <a:r>
              <a:rPr lang="en-US" dirty="0" smtClean="0"/>
              <a:t>Executive Secretary: German Valdez (April 2013)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95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4775"/>
            <a:ext cx="7560840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Address Supporting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ASO </a:t>
            </a:r>
            <a:r>
              <a:rPr lang="en-US" dirty="0" err="1"/>
              <a:t>MoU</a:t>
            </a:r>
            <a:r>
              <a:rPr lang="en-US" dirty="0"/>
              <a:t>, 21 October </a:t>
            </a:r>
            <a:r>
              <a:rPr lang="en-US" dirty="0" smtClean="0"/>
              <a:t>2004</a:t>
            </a:r>
            <a:endParaRPr lang="en-US" dirty="0"/>
          </a:p>
          <a:p>
            <a:r>
              <a:rPr lang="en-US" dirty="0" err="1" smtClean="0"/>
              <a:t>Recognised</a:t>
            </a:r>
            <a:r>
              <a:rPr lang="en-US" dirty="0" smtClean="0"/>
              <a:t> under the ICANN Bylaws 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Oversee global number resource policy work</a:t>
            </a:r>
          </a:p>
          <a:p>
            <a:pPr lvl="1"/>
            <a:r>
              <a:rPr lang="en-US" dirty="0"/>
              <a:t>Appoint 2 Directors to the ICANN Board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Appoint representatives to serve on various ICANN </a:t>
            </a:r>
            <a:r>
              <a:rPr lang="en-US" dirty="0" smtClean="0"/>
              <a:t>bodies </a:t>
            </a:r>
            <a:r>
              <a:rPr lang="en-US" dirty="0"/>
              <a:t>(e.g. </a:t>
            </a:r>
            <a:r>
              <a:rPr lang="en-US" dirty="0" err="1" smtClean="0"/>
              <a:t>NomCom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Advise ICANN Board on number resource matters</a:t>
            </a:r>
          </a:p>
          <a:p>
            <a:r>
              <a:rPr lang="en-US" dirty="0" smtClean="0"/>
              <a:t>ASO Address </a:t>
            </a:r>
            <a:r>
              <a:rPr lang="en-US" dirty="0" smtClean="0"/>
              <a:t>Council (AC)</a:t>
            </a:r>
            <a:endParaRPr lang="en-US" dirty="0" smtClean="0"/>
          </a:p>
          <a:p>
            <a:pPr lvl="1"/>
            <a:r>
              <a:rPr lang="en-US" dirty="0" smtClean="0"/>
              <a:t>15 individuals, 3 per RIR region</a:t>
            </a:r>
          </a:p>
        </p:txBody>
      </p:sp>
    </p:spTree>
    <p:extLst>
      <p:ext uri="{BB962C8B-B14F-4D97-AF65-F5344CB8AC3E}">
        <p14:creationId xmlns:p14="http://schemas.microsoft.com/office/powerpoint/2010/main" val="255706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</a:t>
            </a:r>
            <a:r>
              <a:rPr lang="en-US" dirty="0" smtClean="0"/>
              <a:t>in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20072" y="6093296"/>
            <a:ext cx="27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*Appointed by RIR Board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610695"/>
              </p:ext>
            </p:extLst>
          </p:nvPr>
        </p:nvGraphicFramePr>
        <p:xfrm>
          <a:off x="755576" y="1268760"/>
          <a:ext cx="7583957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Document" r:id="rId4" imgW="5410200" imgH="3441700" progId="Word.Document.12">
                  <p:embed/>
                </p:oleObj>
              </mc:Choice>
              <mc:Fallback>
                <p:oleObj name="Document" r:id="rId4" imgW="5410200" imgH="344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7583957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33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ICANN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NRO expenses distribution</a:t>
            </a:r>
          </a:p>
          <a:p>
            <a:pPr lvl="1"/>
            <a:r>
              <a:rPr lang="en-US" dirty="0" smtClean="0"/>
              <a:t>Weighted formula based on revenue and total IPv4 resources allocated</a:t>
            </a:r>
          </a:p>
          <a:p>
            <a:pPr lvl="2"/>
            <a:r>
              <a:rPr lang="en-US" dirty="0" smtClean="0"/>
              <a:t>AFRINIC (4.14%)</a:t>
            </a:r>
          </a:p>
          <a:p>
            <a:pPr lvl="2"/>
            <a:r>
              <a:rPr lang="en-US" dirty="0" smtClean="0"/>
              <a:t>APNIC (37.50%)</a:t>
            </a:r>
          </a:p>
          <a:p>
            <a:pPr lvl="2"/>
            <a:r>
              <a:rPr lang="en-US" dirty="0" smtClean="0"/>
              <a:t>ARIN (18.17%)</a:t>
            </a:r>
          </a:p>
          <a:p>
            <a:pPr lvl="2"/>
            <a:r>
              <a:rPr lang="en-US" dirty="0" smtClean="0"/>
              <a:t>LACNIC (6.86%)</a:t>
            </a:r>
          </a:p>
          <a:p>
            <a:pPr lvl="2"/>
            <a:r>
              <a:rPr lang="en-US" dirty="0" smtClean="0"/>
              <a:t>RIPE (33.45%)</a:t>
            </a:r>
          </a:p>
          <a:p>
            <a:r>
              <a:rPr lang="en-US" dirty="0" smtClean="0"/>
              <a:t>Voluntary Contribution</a:t>
            </a:r>
          </a:p>
          <a:p>
            <a:pPr lvl="1"/>
            <a:r>
              <a:rPr lang="en-US" dirty="0" smtClean="0"/>
              <a:t>The NRO remains committed to a yearly contribution of $823,000</a:t>
            </a:r>
          </a:p>
        </p:txBody>
      </p:sp>
    </p:spTree>
    <p:extLst>
      <p:ext uri="{BB962C8B-B14F-4D97-AF65-F5344CB8AC3E}">
        <p14:creationId xmlns:p14="http://schemas.microsoft.com/office/powerpoint/2010/main" val="12976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Conducted July to December 2011</a:t>
            </a:r>
            <a:endParaRPr lang="en-US" sz="3200" dirty="0" smtClean="0">
              <a:effectLst/>
            </a:endParaRPr>
          </a:p>
          <a:p>
            <a:r>
              <a:rPr lang="en-US" dirty="0" smtClean="0"/>
              <a:t>Report published 14 March 2012</a:t>
            </a:r>
          </a:p>
          <a:p>
            <a:pPr lvl="1"/>
            <a:r>
              <a:rPr lang="en-US" dirty="0" smtClean="0">
                <a:hlinkClick r:id="rId3"/>
              </a:rPr>
              <a:t>http://aso.icann.org/news</a:t>
            </a:r>
            <a:endParaRPr lang="en-US" dirty="0" smtClean="0"/>
          </a:p>
          <a:p>
            <a:pPr lvl="1"/>
            <a:r>
              <a:rPr lang="en-US" dirty="0"/>
              <a:t>26 r</a:t>
            </a:r>
            <a:r>
              <a:rPr lang="en-US" dirty="0" smtClean="0"/>
              <a:t>ecommendations </a:t>
            </a:r>
          </a:p>
          <a:p>
            <a:r>
              <a:rPr lang="en-US" dirty="0" smtClean="0"/>
              <a:t>NRO/ASO response 3 May 2012</a:t>
            </a:r>
          </a:p>
          <a:p>
            <a:pPr lvl="1"/>
            <a:r>
              <a:rPr lang="en-US" dirty="0" smtClean="0">
                <a:hlinkClick r:id="rId4"/>
              </a:rPr>
              <a:t>http://nro.net/news</a:t>
            </a:r>
            <a:endParaRPr lang="en-US" dirty="0" smtClean="0"/>
          </a:p>
          <a:p>
            <a:r>
              <a:rPr lang="en-US" dirty="0" smtClean="0"/>
              <a:t>Next: </a:t>
            </a:r>
          </a:p>
          <a:p>
            <a:pPr lvl="1"/>
            <a:r>
              <a:rPr lang="en-US" dirty="0" smtClean="0"/>
              <a:t>Report</a:t>
            </a:r>
            <a:r>
              <a:rPr lang="en-US" dirty="0"/>
              <a:t> </a:t>
            </a:r>
            <a:r>
              <a:rPr lang="en-US" dirty="0" smtClean="0"/>
              <a:t>to ICANN Structural Review Committee in ICANN 47 Durban.</a:t>
            </a:r>
          </a:p>
          <a:p>
            <a:pPr lvl="1"/>
            <a:r>
              <a:rPr lang="en-US" dirty="0" smtClean="0"/>
              <a:t>Implementation by ASO and NRO (RIRs)</a:t>
            </a:r>
          </a:p>
        </p:txBody>
      </p:sp>
    </p:spTree>
    <p:extLst>
      <p:ext uri="{BB962C8B-B14F-4D97-AF65-F5344CB8AC3E}">
        <p14:creationId xmlns:p14="http://schemas.microsoft.com/office/powerpoint/2010/main" val="120323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/>
              <a:t>Internet Governance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4775"/>
            <a:ext cx="7848872" cy="4979988"/>
          </a:xfrm>
        </p:spPr>
        <p:txBody>
          <a:bodyPr>
            <a:normAutofit/>
          </a:bodyPr>
          <a:lstStyle/>
          <a:p>
            <a:r>
              <a:rPr lang="en-US" dirty="0" smtClean="0"/>
              <a:t>IGF </a:t>
            </a:r>
            <a:r>
              <a:rPr lang="en-US" dirty="0" err="1" smtClean="0"/>
              <a:t>Multistakeholder</a:t>
            </a:r>
            <a:r>
              <a:rPr lang="en-US" dirty="0" smtClean="0"/>
              <a:t> </a:t>
            </a:r>
            <a:r>
              <a:rPr lang="en-US" dirty="0" smtClean="0"/>
              <a:t>Advisory </a:t>
            </a:r>
            <a:r>
              <a:rPr lang="en-US" dirty="0" smtClean="0"/>
              <a:t>Group</a:t>
            </a:r>
            <a:endParaRPr lang="en-US" dirty="0" smtClean="0"/>
          </a:p>
          <a:p>
            <a:pPr lvl="1"/>
            <a:r>
              <a:rPr lang="en-US" dirty="0" smtClean="0"/>
              <a:t>Raul </a:t>
            </a:r>
            <a:r>
              <a:rPr lang="en-US" dirty="0" err="1"/>
              <a:t>Echeberria</a:t>
            </a:r>
            <a:r>
              <a:rPr lang="en-US" dirty="0"/>
              <a:t>, Paul </a:t>
            </a:r>
            <a:r>
              <a:rPr lang="en-US" dirty="0" err="1"/>
              <a:t>Rendek</a:t>
            </a:r>
            <a:r>
              <a:rPr lang="en-US" dirty="0"/>
              <a:t>, Paul Wilson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8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IGF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smtClean="0"/>
              <a:t>Bali, October 2013</a:t>
            </a:r>
            <a:endParaRPr lang="en-US" dirty="0"/>
          </a:p>
          <a:p>
            <a:r>
              <a:rPr lang="en-US" dirty="0" smtClean="0"/>
              <a:t>CSTD </a:t>
            </a:r>
            <a:endParaRPr lang="en-US" dirty="0"/>
          </a:p>
          <a:p>
            <a:pPr lvl="1"/>
            <a:r>
              <a:rPr lang="en-US" dirty="0"/>
              <a:t>Working Group on Enhanced Cooperation</a:t>
            </a:r>
          </a:p>
          <a:p>
            <a:pPr lvl="1"/>
            <a:r>
              <a:rPr lang="en-US" dirty="0">
                <a:hlinkClick r:id="rId3"/>
              </a:rPr>
              <a:t>http://www.unctad.org</a:t>
            </a:r>
            <a:r>
              <a:rPr lang="en-US" dirty="0"/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ITU events</a:t>
            </a:r>
          </a:p>
          <a:p>
            <a:pPr marL="742950" lvl="2" indent="-342900"/>
            <a:r>
              <a:rPr lang="en-US" dirty="0" smtClean="0"/>
              <a:t>WTPF</a:t>
            </a:r>
            <a:r>
              <a:rPr lang="en-US" dirty="0"/>
              <a:t>, WTDC, PP14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NRO-template.potx</Template>
  <TotalTime>4041</TotalTime>
  <Words>533</Words>
  <Application>Microsoft Macintosh PowerPoint</Application>
  <PresentationFormat>On-screen Show (4:3)</PresentationFormat>
  <Paragraphs>107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NRO-template</vt:lpstr>
      <vt:lpstr>Document</vt:lpstr>
      <vt:lpstr>NRO update</vt:lpstr>
      <vt:lpstr>What is it?</vt:lpstr>
      <vt:lpstr>Structure</vt:lpstr>
      <vt:lpstr>2013</vt:lpstr>
      <vt:lpstr>ASO?</vt:lpstr>
      <vt:lpstr>AC in 2013</vt:lpstr>
      <vt:lpstr>Funding ICANN</vt:lpstr>
      <vt:lpstr>ASO Review</vt:lpstr>
      <vt:lpstr>      Internet Governance</vt:lpstr>
      <vt:lpstr>Other developments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Paul Wilson</cp:lastModifiedBy>
  <cp:revision>101</cp:revision>
  <dcterms:created xsi:type="dcterms:W3CDTF">2011-12-06T02:23:30Z</dcterms:created>
  <dcterms:modified xsi:type="dcterms:W3CDTF">2013-05-16T17:17:55Z</dcterms:modified>
</cp:coreProperties>
</file>